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557" r:id="rId2"/>
    <p:sldId id="567" r:id="rId3"/>
    <p:sldId id="400" r:id="rId4"/>
    <p:sldId id="570" r:id="rId5"/>
    <p:sldId id="569" r:id="rId6"/>
    <p:sldId id="460" r:id="rId7"/>
    <p:sldId id="532" r:id="rId8"/>
    <p:sldId id="515" r:id="rId9"/>
    <p:sldId id="456" r:id="rId10"/>
    <p:sldId id="458" r:id="rId11"/>
    <p:sldId id="457" r:id="rId12"/>
    <p:sldId id="284" r:id="rId13"/>
    <p:sldId id="500" r:id="rId14"/>
    <p:sldId id="579" r:id="rId15"/>
    <p:sldId id="499" r:id="rId16"/>
    <p:sldId id="463" r:id="rId17"/>
    <p:sldId id="323" r:id="rId18"/>
    <p:sldId id="436" r:id="rId19"/>
    <p:sldId id="438" r:id="rId20"/>
    <p:sldId id="571" r:id="rId21"/>
    <p:sldId id="409" r:id="rId22"/>
    <p:sldId id="439" r:id="rId23"/>
    <p:sldId id="554" r:id="rId24"/>
    <p:sldId id="469" r:id="rId25"/>
    <p:sldId id="397" r:id="rId26"/>
    <p:sldId id="556" r:id="rId27"/>
    <p:sldId id="528" r:id="rId28"/>
    <p:sldId id="542" r:id="rId29"/>
    <p:sldId id="472" r:id="rId30"/>
    <p:sldId id="502" r:id="rId31"/>
    <p:sldId id="418" r:id="rId32"/>
    <p:sldId id="318" r:id="rId33"/>
    <p:sldId id="326" r:id="rId34"/>
    <p:sldId id="345" r:id="rId35"/>
    <p:sldId id="441" r:id="rId36"/>
    <p:sldId id="432" r:id="rId37"/>
    <p:sldId id="547" r:id="rId38"/>
    <p:sldId id="537" r:id="rId39"/>
    <p:sldId id="581" r:id="rId40"/>
    <p:sldId id="582" r:id="rId41"/>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1C46E"/>
    <a:srgbClr val="71C01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2912" autoAdjust="0"/>
  </p:normalViewPr>
  <p:slideViewPr>
    <p:cSldViewPr snapToGrid="0">
      <p:cViewPr varScale="1">
        <p:scale>
          <a:sx n="54" d="100"/>
          <a:sy n="54" d="100"/>
        </p:scale>
        <p:origin x="1148"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514869-BEEF-4757-838D-D67485261E61}" type="datetimeFigureOut">
              <a:rPr lang="da-DK" smtClean="0"/>
              <a:t>14-03-2023</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C193BD-14E2-441D-9C0D-4681156C0A8A}" type="slidenum">
              <a:rPr lang="da-DK" smtClean="0"/>
              <a:t>‹nr.›</a:t>
            </a:fld>
            <a:endParaRPr lang="da-DK"/>
          </a:p>
        </p:txBody>
      </p:sp>
    </p:spTree>
    <p:extLst>
      <p:ext uri="{BB962C8B-B14F-4D97-AF65-F5344CB8AC3E}">
        <p14:creationId xmlns:p14="http://schemas.microsoft.com/office/powerpoint/2010/main" val="1196961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3</a:t>
            </a:fld>
            <a:endParaRPr lang="da-DK"/>
          </a:p>
        </p:txBody>
      </p:sp>
    </p:spTree>
    <p:extLst>
      <p:ext uri="{BB962C8B-B14F-4D97-AF65-F5344CB8AC3E}">
        <p14:creationId xmlns:p14="http://schemas.microsoft.com/office/powerpoint/2010/main" val="1896508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4</a:t>
            </a:fld>
            <a:endParaRPr lang="da-DK"/>
          </a:p>
        </p:txBody>
      </p:sp>
    </p:spTree>
    <p:extLst>
      <p:ext uri="{BB962C8B-B14F-4D97-AF65-F5344CB8AC3E}">
        <p14:creationId xmlns:p14="http://schemas.microsoft.com/office/powerpoint/2010/main" val="40201076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5</a:t>
            </a:fld>
            <a:endParaRPr lang="da-DK"/>
          </a:p>
        </p:txBody>
      </p:sp>
    </p:spTree>
    <p:extLst>
      <p:ext uri="{BB962C8B-B14F-4D97-AF65-F5344CB8AC3E}">
        <p14:creationId xmlns:p14="http://schemas.microsoft.com/office/powerpoint/2010/main" val="3850288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11</a:t>
            </a:fld>
            <a:endParaRPr lang="da-DK"/>
          </a:p>
        </p:txBody>
      </p:sp>
    </p:spTree>
    <p:extLst>
      <p:ext uri="{BB962C8B-B14F-4D97-AF65-F5344CB8AC3E}">
        <p14:creationId xmlns:p14="http://schemas.microsoft.com/office/powerpoint/2010/main" val="25874563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21</a:t>
            </a:fld>
            <a:endParaRPr lang="da-DK"/>
          </a:p>
        </p:txBody>
      </p:sp>
    </p:spTree>
    <p:extLst>
      <p:ext uri="{BB962C8B-B14F-4D97-AF65-F5344CB8AC3E}">
        <p14:creationId xmlns:p14="http://schemas.microsoft.com/office/powerpoint/2010/main" val="12625769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23</a:t>
            </a:fld>
            <a:endParaRPr lang="da-DK"/>
          </a:p>
        </p:txBody>
      </p:sp>
    </p:spTree>
    <p:extLst>
      <p:ext uri="{BB962C8B-B14F-4D97-AF65-F5344CB8AC3E}">
        <p14:creationId xmlns:p14="http://schemas.microsoft.com/office/powerpoint/2010/main" val="1814841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24</a:t>
            </a:fld>
            <a:endParaRPr lang="da-DK"/>
          </a:p>
        </p:txBody>
      </p:sp>
    </p:spTree>
    <p:extLst>
      <p:ext uri="{BB962C8B-B14F-4D97-AF65-F5344CB8AC3E}">
        <p14:creationId xmlns:p14="http://schemas.microsoft.com/office/powerpoint/2010/main" val="12312060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28</a:t>
            </a:fld>
            <a:endParaRPr lang="da-DK"/>
          </a:p>
        </p:txBody>
      </p:sp>
    </p:spTree>
    <p:extLst>
      <p:ext uri="{BB962C8B-B14F-4D97-AF65-F5344CB8AC3E}">
        <p14:creationId xmlns:p14="http://schemas.microsoft.com/office/powerpoint/2010/main" val="2423924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EEC193BD-14E2-441D-9C0D-4681156C0A8A}" type="slidenum">
              <a:rPr lang="da-DK" smtClean="0"/>
              <a:t>37</a:t>
            </a:fld>
            <a:endParaRPr lang="da-DK"/>
          </a:p>
        </p:txBody>
      </p:sp>
    </p:spTree>
    <p:extLst>
      <p:ext uri="{BB962C8B-B14F-4D97-AF65-F5344CB8AC3E}">
        <p14:creationId xmlns:p14="http://schemas.microsoft.com/office/powerpoint/2010/main" val="714101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4DFDEDF-674B-2734-0A4A-6568773FD07A}"/>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DAA449B-3271-5AD8-6357-3BAA8F22C6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AF14CF87-DDB5-5A8B-102D-342209032F52}"/>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5" name="Pladsholder til sidefod 4">
            <a:extLst>
              <a:ext uri="{FF2B5EF4-FFF2-40B4-BE49-F238E27FC236}">
                <a16:creationId xmlns:a16="http://schemas.microsoft.com/office/drawing/2014/main" id="{B13A97E8-78AC-DA69-A981-372C49B70019}"/>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47CA241F-C6E1-93B7-4F17-40C7BB717B64}"/>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1495963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E3D979-6AD1-9CB1-C539-5F5999D5715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A08F3F54-796C-A38B-CA44-1F2B0679F74B}"/>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7576EFE-C156-C8F0-83EC-DEDCAA889376}"/>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5" name="Pladsholder til sidefod 4">
            <a:extLst>
              <a:ext uri="{FF2B5EF4-FFF2-40B4-BE49-F238E27FC236}">
                <a16:creationId xmlns:a16="http://schemas.microsoft.com/office/drawing/2014/main" id="{40B193FD-65EA-DD5F-FEA2-112247797B1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C0342AD-1154-1155-A7BE-9759E55D68EF}"/>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20511332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D2A148-6258-01AF-7FBA-F6442C42660D}"/>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47D1AB67-951A-3ADD-CD77-576A6E876D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2F5F719B-9385-8309-2565-AA866EE2DA2E}"/>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5" name="Pladsholder til sidefod 4">
            <a:extLst>
              <a:ext uri="{FF2B5EF4-FFF2-40B4-BE49-F238E27FC236}">
                <a16:creationId xmlns:a16="http://schemas.microsoft.com/office/drawing/2014/main" id="{22B7CEB8-0720-CE83-C492-906A068A8FA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ED09451-3C88-617D-B8A6-C42BEC516779}"/>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14068760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E3A171-E3A6-C292-2836-55E32A652C5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3CAF4ED-2D32-A8F3-F7B7-0172E25AE11E}"/>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8028BC2F-C3DC-047C-6E04-1300F09C4BD2}"/>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0A7DD42B-3DF6-24EF-5797-AFC85CF4754D}"/>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6" name="Pladsholder til sidefod 5">
            <a:extLst>
              <a:ext uri="{FF2B5EF4-FFF2-40B4-BE49-F238E27FC236}">
                <a16:creationId xmlns:a16="http://schemas.microsoft.com/office/drawing/2014/main" id="{64E524D5-C3DF-E2FB-06A6-01B80B6DD5E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F5FC725C-6183-5317-C7F2-25A95168F370}"/>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106880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192D74-B696-B61A-951D-5427387C7742}"/>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D9EE680C-F2DB-4737-C85E-EFD1E98963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1B28B315-CF00-814F-A67B-75A3488E08C0}"/>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9E51719-33CA-A689-3F3F-C18DC72D98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221B79F-F63E-4B6B-10B8-7BFD97C87054}"/>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B634988A-D4B9-7365-A1F1-99E09E0D64E9}"/>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8" name="Pladsholder til sidefod 7">
            <a:extLst>
              <a:ext uri="{FF2B5EF4-FFF2-40B4-BE49-F238E27FC236}">
                <a16:creationId xmlns:a16="http://schemas.microsoft.com/office/drawing/2014/main" id="{1EC0A51A-1D13-4416-250A-68F3C2275D3D}"/>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0EF1B121-8500-C991-66AD-2EA5EE474261}"/>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8859886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61A263-D948-C201-F3F9-C7B83BA29DDD}"/>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9F585804-A576-D46A-13B3-DF0466843BE2}"/>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4" name="Pladsholder til sidefod 3">
            <a:extLst>
              <a:ext uri="{FF2B5EF4-FFF2-40B4-BE49-F238E27FC236}">
                <a16:creationId xmlns:a16="http://schemas.microsoft.com/office/drawing/2014/main" id="{F2C2CBFE-FA86-BFEE-5D30-8A77718B3A36}"/>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A419EC5F-218A-4520-427B-E5B19AF5D090}"/>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3278508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B07D0026-A939-E04A-CB40-BADAD4054071}"/>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3" name="Pladsholder til sidefod 2">
            <a:extLst>
              <a:ext uri="{FF2B5EF4-FFF2-40B4-BE49-F238E27FC236}">
                <a16:creationId xmlns:a16="http://schemas.microsoft.com/office/drawing/2014/main" id="{222D65C1-DDEF-C0D2-54DD-077BB83EF386}"/>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AFDE9BB9-10DE-6AF5-83E2-32DFD0C820D5}"/>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1367255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E7D6E9-5363-2A50-5C42-ED737DE4BAA8}"/>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189B0F7D-C6EF-B3F6-A9DF-D9923B67B4B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CA188A95-77C9-29F1-5E6F-69A6D7E89F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46D538A4-69F1-FC3F-73A0-175218ADACA3}"/>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6" name="Pladsholder til sidefod 5">
            <a:extLst>
              <a:ext uri="{FF2B5EF4-FFF2-40B4-BE49-F238E27FC236}">
                <a16:creationId xmlns:a16="http://schemas.microsoft.com/office/drawing/2014/main" id="{65D19320-937D-BB71-8474-B3724D042797}"/>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2EE2F6E6-1A12-2EC8-BC97-47E3C6CAF088}"/>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3725182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80A7EB1-B11B-5EB1-5544-32BD707C329D}"/>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D3ED0F1A-53B7-E3DD-9473-FF55236867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2EED6751-4FA8-501A-8EBC-25DB575D6F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8E5EA1B2-0952-A04F-A504-F692B089089A}"/>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6" name="Pladsholder til sidefod 5">
            <a:extLst>
              <a:ext uri="{FF2B5EF4-FFF2-40B4-BE49-F238E27FC236}">
                <a16:creationId xmlns:a16="http://schemas.microsoft.com/office/drawing/2014/main" id="{9601E3C3-CEF4-79EF-35DE-0FDC52C33C5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1A13B2C-82C9-CFEF-9B2C-8BA18370F627}"/>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135277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44BC44-63E9-61E0-DE74-7EE9D2B28CF7}"/>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C86F10DA-1EA7-7E07-7A2D-94E65649E14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29B7563-6204-B73A-810E-5E8C491E88FC}"/>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5" name="Pladsholder til sidefod 4">
            <a:extLst>
              <a:ext uri="{FF2B5EF4-FFF2-40B4-BE49-F238E27FC236}">
                <a16:creationId xmlns:a16="http://schemas.microsoft.com/office/drawing/2014/main" id="{ACD8CE9E-7C5B-73D7-B654-E509EE329E1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4B223D4-9266-FF29-64EE-6047BEEBC248}"/>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2720381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FCE02D89-23A0-BCF7-9E9C-036C0869D53E}"/>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7B1C90A0-CB0E-9342-9549-C76E574DE3ED}"/>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56C0711-6E75-5C12-2EB3-7635B2429F5A}"/>
              </a:ext>
            </a:extLst>
          </p:cNvPr>
          <p:cNvSpPr>
            <a:spLocks noGrp="1"/>
          </p:cNvSpPr>
          <p:nvPr>
            <p:ph type="dt" sz="half" idx="10"/>
          </p:nvPr>
        </p:nvSpPr>
        <p:spPr/>
        <p:txBody>
          <a:bodyPr/>
          <a:lstStyle/>
          <a:p>
            <a:fld id="{A6DB29AC-9931-4ABC-9838-C7F01FCF0A5D}" type="datetimeFigureOut">
              <a:rPr lang="da-DK" smtClean="0"/>
              <a:t>14-03-2023</a:t>
            </a:fld>
            <a:endParaRPr lang="da-DK"/>
          </a:p>
        </p:txBody>
      </p:sp>
      <p:sp>
        <p:nvSpPr>
          <p:cNvPr id="5" name="Pladsholder til sidefod 4">
            <a:extLst>
              <a:ext uri="{FF2B5EF4-FFF2-40B4-BE49-F238E27FC236}">
                <a16:creationId xmlns:a16="http://schemas.microsoft.com/office/drawing/2014/main" id="{A94BED52-F12E-2761-7CA6-7C1175B210E6}"/>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3BAD2B12-3B73-A141-53C9-45486FFCEBBD}"/>
              </a:ext>
            </a:extLst>
          </p:cNvPr>
          <p:cNvSpPr>
            <a:spLocks noGrp="1"/>
          </p:cNvSpPr>
          <p:nvPr>
            <p:ph type="sldNum" sz="quarter" idx="12"/>
          </p:nvPr>
        </p:nvSpPr>
        <p:spPr/>
        <p:txBody>
          <a:bodyPr/>
          <a:lstStyle/>
          <a:p>
            <a:fld id="{F9040767-4AA9-4783-80DA-67238B7C051C}" type="slidenum">
              <a:rPr lang="da-DK" smtClean="0"/>
              <a:t>‹nr.›</a:t>
            </a:fld>
            <a:endParaRPr lang="da-DK"/>
          </a:p>
        </p:txBody>
      </p:sp>
    </p:spTree>
    <p:extLst>
      <p:ext uri="{BB962C8B-B14F-4D97-AF65-F5344CB8AC3E}">
        <p14:creationId xmlns:p14="http://schemas.microsoft.com/office/powerpoint/2010/main" val="29442335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A926C747-802A-6604-D07F-F266452E317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BB05181-7443-9C21-AD93-969FB46CBAD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40B0044-2699-157C-1EC5-6D6CADF156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B29AC-9931-4ABC-9838-C7F01FCF0A5D}" type="datetimeFigureOut">
              <a:rPr lang="da-DK" smtClean="0"/>
              <a:t>14-03-2023</a:t>
            </a:fld>
            <a:endParaRPr lang="da-DK"/>
          </a:p>
        </p:txBody>
      </p:sp>
      <p:sp>
        <p:nvSpPr>
          <p:cNvPr id="5" name="Pladsholder til sidefod 4">
            <a:extLst>
              <a:ext uri="{FF2B5EF4-FFF2-40B4-BE49-F238E27FC236}">
                <a16:creationId xmlns:a16="http://schemas.microsoft.com/office/drawing/2014/main" id="{387238D6-C43D-2FFC-6038-ABF8775CC5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749F4773-BE99-AF45-1026-6124FFCBDA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40767-4AA9-4783-80DA-67238B7C051C}" type="slidenum">
              <a:rPr lang="da-DK" smtClean="0"/>
              <a:t>‹nr.›</a:t>
            </a:fld>
            <a:endParaRPr lang="da-DK"/>
          </a:p>
        </p:txBody>
      </p:sp>
    </p:spTree>
    <p:extLst>
      <p:ext uri="{BB962C8B-B14F-4D97-AF65-F5344CB8AC3E}">
        <p14:creationId xmlns:p14="http://schemas.microsoft.com/office/powerpoint/2010/main" val="3201288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9.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himmel, natur, overskyet&#10;&#10;Automatisk genereret beskrivelse">
            <a:extLst>
              <a:ext uri="{FF2B5EF4-FFF2-40B4-BE49-F238E27FC236}">
                <a16:creationId xmlns:a16="http://schemas.microsoft.com/office/drawing/2014/main" id="{901128B6-3F8B-7AAA-9DF0-FB96C37450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0448" y="-178129"/>
            <a:ext cx="8735257" cy="7036129"/>
          </a:xfrm>
          <a:prstGeom prst="rect">
            <a:avLst/>
          </a:prstGeom>
        </p:spPr>
      </p:pic>
      <p:sp>
        <p:nvSpPr>
          <p:cNvPr id="4" name="Tekstfelt 3">
            <a:extLst>
              <a:ext uri="{FF2B5EF4-FFF2-40B4-BE49-F238E27FC236}">
                <a16:creationId xmlns:a16="http://schemas.microsoft.com/office/drawing/2014/main" id="{1D062B50-753C-2BE0-7A89-4C23595C8ACF}"/>
              </a:ext>
            </a:extLst>
          </p:cNvPr>
          <p:cNvSpPr txBox="1"/>
          <p:nvPr/>
        </p:nvSpPr>
        <p:spPr>
          <a:xfrm>
            <a:off x="2608169" y="1859340"/>
            <a:ext cx="8305697" cy="1569660"/>
          </a:xfrm>
          <a:prstGeom prst="rect">
            <a:avLst/>
          </a:prstGeom>
          <a:noFill/>
        </p:spPr>
        <p:txBody>
          <a:bodyPr wrap="square" rtlCol="0">
            <a:spAutoFit/>
          </a:bodyPr>
          <a:lstStyle/>
          <a:p>
            <a:r>
              <a:rPr lang="da-DK" sz="4800" dirty="0"/>
              <a:t> Ammitsbøl skov – Øster Starup</a:t>
            </a:r>
          </a:p>
          <a:p>
            <a:r>
              <a:rPr lang="da-DK" sz="4800" dirty="0"/>
              <a:t>               Naturområde </a:t>
            </a:r>
          </a:p>
        </p:txBody>
      </p:sp>
      <p:sp>
        <p:nvSpPr>
          <p:cNvPr id="5" name="Ellipse 4">
            <a:extLst>
              <a:ext uri="{FF2B5EF4-FFF2-40B4-BE49-F238E27FC236}">
                <a16:creationId xmlns:a16="http://schemas.microsoft.com/office/drawing/2014/main" id="{F9F35FDC-66EE-212A-6A36-ABE3293E1786}"/>
              </a:ext>
            </a:extLst>
          </p:cNvPr>
          <p:cNvSpPr/>
          <p:nvPr/>
        </p:nvSpPr>
        <p:spPr>
          <a:xfrm>
            <a:off x="4370119" y="130629"/>
            <a:ext cx="451263" cy="403761"/>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Tekstfelt 5">
            <a:extLst>
              <a:ext uri="{FF2B5EF4-FFF2-40B4-BE49-F238E27FC236}">
                <a16:creationId xmlns:a16="http://schemas.microsoft.com/office/drawing/2014/main" id="{5C552643-22FF-F061-FA69-3563893FF654}"/>
              </a:ext>
            </a:extLst>
          </p:cNvPr>
          <p:cNvSpPr txBox="1"/>
          <p:nvPr/>
        </p:nvSpPr>
        <p:spPr>
          <a:xfrm>
            <a:off x="10625705" y="5723906"/>
            <a:ext cx="1566295" cy="923330"/>
          </a:xfrm>
          <a:prstGeom prst="rect">
            <a:avLst/>
          </a:prstGeom>
          <a:noFill/>
        </p:spPr>
        <p:txBody>
          <a:bodyPr wrap="square" rtlCol="0">
            <a:spAutoFit/>
          </a:bodyPr>
          <a:lstStyle/>
          <a:p>
            <a:pPr algn="ctr"/>
            <a:r>
              <a:rPr lang="da-DK" dirty="0"/>
              <a:t>Mølleområdet </a:t>
            </a:r>
          </a:p>
          <a:p>
            <a:pPr algn="ctr"/>
            <a:r>
              <a:rPr lang="da-DK" dirty="0"/>
              <a:t>set fra vest,</a:t>
            </a:r>
          </a:p>
          <a:p>
            <a:pPr algn="ctr"/>
            <a:r>
              <a:rPr lang="da-DK" dirty="0"/>
              <a:t>Ammitsbølvej</a:t>
            </a:r>
          </a:p>
        </p:txBody>
      </p:sp>
      <p:sp>
        <p:nvSpPr>
          <p:cNvPr id="2" name="Tekstfelt 1">
            <a:extLst>
              <a:ext uri="{FF2B5EF4-FFF2-40B4-BE49-F238E27FC236}">
                <a16:creationId xmlns:a16="http://schemas.microsoft.com/office/drawing/2014/main" id="{152022E9-6C3D-A6A4-2CDD-5EA1275F7407}"/>
              </a:ext>
            </a:extLst>
          </p:cNvPr>
          <p:cNvSpPr txBox="1"/>
          <p:nvPr/>
        </p:nvSpPr>
        <p:spPr>
          <a:xfrm>
            <a:off x="10625705" y="349449"/>
            <a:ext cx="1475251" cy="646331"/>
          </a:xfrm>
          <a:prstGeom prst="rect">
            <a:avLst/>
          </a:prstGeom>
          <a:noFill/>
        </p:spPr>
        <p:txBody>
          <a:bodyPr wrap="square" rtlCol="0">
            <a:spAutoFit/>
          </a:bodyPr>
          <a:lstStyle/>
          <a:p>
            <a:pPr algn="ctr"/>
            <a:r>
              <a:rPr lang="da-DK" dirty="0"/>
              <a:t>Glenten – en daglig gæst </a:t>
            </a:r>
          </a:p>
        </p:txBody>
      </p:sp>
      <p:sp>
        <p:nvSpPr>
          <p:cNvPr id="7" name="Ellipse 6">
            <a:extLst>
              <a:ext uri="{FF2B5EF4-FFF2-40B4-BE49-F238E27FC236}">
                <a16:creationId xmlns:a16="http://schemas.microsoft.com/office/drawing/2014/main" id="{6AEE1541-84F0-32D4-8371-2C2CE2E14A34}"/>
              </a:ext>
            </a:extLst>
          </p:cNvPr>
          <p:cNvSpPr/>
          <p:nvPr/>
        </p:nvSpPr>
        <p:spPr>
          <a:xfrm>
            <a:off x="10625705" y="56997"/>
            <a:ext cx="1392124" cy="1187532"/>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18217793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lede 3" descr="Et billede, der indeholder kort&#10;&#10;Automatisk genereret beskrivelse">
            <a:extLst>
              <a:ext uri="{FF2B5EF4-FFF2-40B4-BE49-F238E27FC236}">
                <a16:creationId xmlns:a16="http://schemas.microsoft.com/office/drawing/2014/main" id="{0B062B2E-EAD1-0906-BADA-9C059C58FB42}"/>
              </a:ext>
            </a:extLst>
          </p:cNvPr>
          <p:cNvPicPr>
            <a:picLocks noChangeAspect="1"/>
          </p:cNvPicPr>
          <p:nvPr/>
        </p:nvPicPr>
        <p:blipFill rotWithShape="1">
          <a:blip r:embed="rId2"/>
          <a:srcRect l="18678" t="22689" r="30076" b="12194"/>
          <a:stretch/>
        </p:blipFill>
        <p:spPr bwMode="auto">
          <a:xfrm>
            <a:off x="1961002" y="181506"/>
            <a:ext cx="9087676" cy="6494988"/>
          </a:xfrm>
          <a:prstGeom prst="rect">
            <a:avLst/>
          </a:prstGeom>
          <a:ln>
            <a:noFill/>
          </a:ln>
          <a:extLst>
            <a:ext uri="{53640926-AAD7-44D8-BBD7-CCE9431645EC}">
              <a14:shadowObscured xmlns:a14="http://schemas.microsoft.com/office/drawing/2010/main"/>
            </a:ext>
          </a:extLst>
        </p:spPr>
      </p:pic>
      <p:sp>
        <p:nvSpPr>
          <p:cNvPr id="5" name="Tekstfelt 4">
            <a:extLst>
              <a:ext uri="{FF2B5EF4-FFF2-40B4-BE49-F238E27FC236}">
                <a16:creationId xmlns:a16="http://schemas.microsoft.com/office/drawing/2014/main" id="{0B3367A3-8F61-9F73-7D9A-017467A2A0E3}"/>
              </a:ext>
            </a:extLst>
          </p:cNvPr>
          <p:cNvSpPr txBox="1"/>
          <p:nvPr/>
        </p:nvSpPr>
        <p:spPr>
          <a:xfrm>
            <a:off x="9900492" y="4098275"/>
            <a:ext cx="661012" cy="246221"/>
          </a:xfrm>
          <a:prstGeom prst="rect">
            <a:avLst/>
          </a:prstGeom>
          <a:noFill/>
        </p:spPr>
        <p:txBody>
          <a:bodyPr wrap="square" rtlCol="0">
            <a:spAutoFit/>
          </a:bodyPr>
          <a:lstStyle/>
          <a:p>
            <a:r>
              <a:rPr lang="da-DK" sz="1000" b="1" dirty="0"/>
              <a:t>1200 m</a:t>
            </a:r>
          </a:p>
        </p:txBody>
      </p:sp>
      <p:sp>
        <p:nvSpPr>
          <p:cNvPr id="6" name="Tekstfelt 5">
            <a:extLst>
              <a:ext uri="{FF2B5EF4-FFF2-40B4-BE49-F238E27FC236}">
                <a16:creationId xmlns:a16="http://schemas.microsoft.com/office/drawing/2014/main" id="{83B5FC76-633E-727C-0985-348815BD8496}"/>
              </a:ext>
            </a:extLst>
          </p:cNvPr>
          <p:cNvSpPr txBox="1"/>
          <p:nvPr/>
        </p:nvSpPr>
        <p:spPr>
          <a:xfrm>
            <a:off x="9162361" y="4221385"/>
            <a:ext cx="661012" cy="246221"/>
          </a:xfrm>
          <a:prstGeom prst="rect">
            <a:avLst/>
          </a:prstGeom>
          <a:noFill/>
        </p:spPr>
        <p:txBody>
          <a:bodyPr wrap="square" rtlCol="0">
            <a:spAutoFit/>
          </a:bodyPr>
          <a:lstStyle/>
          <a:p>
            <a:r>
              <a:rPr lang="da-DK" sz="1000" b="1" dirty="0"/>
              <a:t>900 mm</a:t>
            </a:r>
          </a:p>
        </p:txBody>
      </p:sp>
      <p:sp>
        <p:nvSpPr>
          <p:cNvPr id="9" name="Tekstfelt 8">
            <a:extLst>
              <a:ext uri="{FF2B5EF4-FFF2-40B4-BE49-F238E27FC236}">
                <a16:creationId xmlns:a16="http://schemas.microsoft.com/office/drawing/2014/main" id="{D6FC9684-3012-0126-90EB-8DDA8A56BD76}"/>
              </a:ext>
            </a:extLst>
          </p:cNvPr>
          <p:cNvSpPr txBox="1"/>
          <p:nvPr/>
        </p:nvSpPr>
        <p:spPr>
          <a:xfrm>
            <a:off x="8635984" y="3738568"/>
            <a:ext cx="661012" cy="246221"/>
          </a:xfrm>
          <a:prstGeom prst="rect">
            <a:avLst/>
          </a:prstGeom>
          <a:noFill/>
        </p:spPr>
        <p:txBody>
          <a:bodyPr wrap="square" rtlCol="0">
            <a:spAutoFit/>
          </a:bodyPr>
          <a:lstStyle/>
          <a:p>
            <a:r>
              <a:rPr lang="da-DK" sz="1000" b="1" dirty="0"/>
              <a:t>600 mm</a:t>
            </a:r>
          </a:p>
        </p:txBody>
      </p:sp>
      <mc:AlternateContent xmlns:mc="http://schemas.openxmlformats.org/markup-compatibility/2006" xmlns:a14="http://schemas.microsoft.com/office/drawing/2010/main">
        <mc:Choice Requires="a14">
          <p:sp>
            <p:nvSpPr>
              <p:cNvPr id="2" name="Tekstfelt 1">
                <a:extLst>
                  <a:ext uri="{FF2B5EF4-FFF2-40B4-BE49-F238E27FC236}">
                    <a16:creationId xmlns:a16="http://schemas.microsoft.com/office/drawing/2014/main" id="{791A528D-E261-3F3E-6CEB-98C483FEDE18}"/>
                  </a:ext>
                </a:extLst>
              </p:cNvPr>
              <p:cNvSpPr txBox="1"/>
              <p:nvPr/>
            </p:nvSpPr>
            <p:spPr>
              <a:xfrm rot="986640">
                <a:off x="3218213" y="1490353"/>
                <a:ext cx="1508166" cy="73866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da-DK" sz="4800" b="1" i="1" smtClean="0">
                          <a:solidFill>
                            <a:srgbClr val="FF0000"/>
                          </a:solidFill>
                          <a:latin typeface="Cambria Math" panose="02040503050406030204" pitchFamily="18" charset="0"/>
                        </a:rPr>
                        <m:t>&lt;</m:t>
                      </m:r>
                    </m:oMath>
                  </m:oMathPara>
                </a14:m>
                <a:endParaRPr lang="da-DK" sz="4800" b="1" dirty="0"/>
              </a:p>
            </p:txBody>
          </p:sp>
        </mc:Choice>
        <mc:Fallback xmlns="">
          <p:sp>
            <p:nvSpPr>
              <p:cNvPr id="2" name="Tekstfelt 1">
                <a:extLst>
                  <a:ext uri="{FF2B5EF4-FFF2-40B4-BE49-F238E27FC236}">
                    <a16:creationId xmlns:a16="http://schemas.microsoft.com/office/drawing/2014/main" id="{791A528D-E261-3F3E-6CEB-98C483FEDE18}"/>
                  </a:ext>
                </a:extLst>
              </p:cNvPr>
              <p:cNvSpPr txBox="1">
                <a:spLocks noRot="1" noChangeAspect="1" noMove="1" noResize="1" noEditPoints="1" noAdjustHandles="1" noChangeArrowheads="1" noChangeShapeType="1" noTextEdit="1"/>
              </p:cNvSpPr>
              <p:nvPr/>
            </p:nvSpPr>
            <p:spPr>
              <a:xfrm rot="986640">
                <a:off x="3218213" y="1490353"/>
                <a:ext cx="1508166" cy="738664"/>
              </a:xfrm>
              <a:prstGeom prst="rect">
                <a:avLst/>
              </a:prstGeom>
              <a:blipFill>
                <a:blip r:embed="rId3"/>
                <a:stretch>
                  <a:fillRect/>
                </a:stretch>
              </a:blipFill>
            </p:spPr>
            <p:txBody>
              <a:bodyPr/>
              <a:lstStyle/>
              <a:p>
                <a:r>
                  <a:rPr lang="da-DK">
                    <a:noFill/>
                  </a:rPr>
                  <a:t> </a:t>
                </a:r>
              </a:p>
            </p:txBody>
          </p:sp>
        </mc:Fallback>
      </mc:AlternateContent>
      <mc:AlternateContent xmlns:mc="http://schemas.openxmlformats.org/markup-compatibility/2006" xmlns:a14="http://schemas.microsoft.com/office/drawing/2010/main">
        <mc:Choice Requires="a14">
          <p:sp>
            <p:nvSpPr>
              <p:cNvPr id="3" name="Tekstfelt 2">
                <a:extLst>
                  <a:ext uri="{FF2B5EF4-FFF2-40B4-BE49-F238E27FC236}">
                    <a16:creationId xmlns:a16="http://schemas.microsoft.com/office/drawing/2014/main" id="{E998265E-2EA7-793E-EEEF-CAA4D206F01E}"/>
                  </a:ext>
                </a:extLst>
              </p:cNvPr>
              <p:cNvSpPr txBox="1"/>
              <p:nvPr/>
            </p:nvSpPr>
            <p:spPr>
              <a:xfrm rot="12448990">
                <a:off x="8010761" y="4176080"/>
                <a:ext cx="1508166" cy="738664"/>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da-DK" sz="4800" b="1" i="1" smtClean="0">
                          <a:solidFill>
                            <a:srgbClr val="FF0000"/>
                          </a:solidFill>
                          <a:latin typeface="Cambria Math" panose="02040503050406030204" pitchFamily="18" charset="0"/>
                        </a:rPr>
                        <m:t>&lt;</m:t>
                      </m:r>
                    </m:oMath>
                  </m:oMathPara>
                </a14:m>
                <a:endParaRPr lang="da-DK" sz="4800" b="1" dirty="0"/>
              </a:p>
            </p:txBody>
          </p:sp>
        </mc:Choice>
        <mc:Fallback xmlns="">
          <p:sp>
            <p:nvSpPr>
              <p:cNvPr id="3" name="Tekstfelt 2">
                <a:extLst>
                  <a:ext uri="{FF2B5EF4-FFF2-40B4-BE49-F238E27FC236}">
                    <a16:creationId xmlns:a16="http://schemas.microsoft.com/office/drawing/2014/main" id="{E998265E-2EA7-793E-EEEF-CAA4D206F01E}"/>
                  </a:ext>
                </a:extLst>
              </p:cNvPr>
              <p:cNvSpPr txBox="1">
                <a:spLocks noRot="1" noChangeAspect="1" noMove="1" noResize="1" noEditPoints="1" noAdjustHandles="1" noChangeArrowheads="1" noChangeShapeType="1" noTextEdit="1"/>
              </p:cNvSpPr>
              <p:nvPr/>
            </p:nvSpPr>
            <p:spPr>
              <a:xfrm rot="12448990">
                <a:off x="8010761" y="4176080"/>
                <a:ext cx="1508166" cy="738664"/>
              </a:xfrm>
              <a:prstGeom prst="rect">
                <a:avLst/>
              </a:prstGeom>
              <a:blipFill>
                <a:blip r:embed="rId4"/>
                <a:stretch>
                  <a:fillRect/>
                </a:stretch>
              </a:blipFill>
            </p:spPr>
            <p:txBody>
              <a:bodyPr/>
              <a:lstStyle/>
              <a:p>
                <a:r>
                  <a:rPr lang="da-DK">
                    <a:noFill/>
                  </a:rPr>
                  <a:t> </a:t>
                </a:r>
              </a:p>
            </p:txBody>
          </p:sp>
        </mc:Fallback>
      </mc:AlternateContent>
    </p:spTree>
    <p:extLst>
      <p:ext uri="{BB962C8B-B14F-4D97-AF65-F5344CB8AC3E}">
        <p14:creationId xmlns:p14="http://schemas.microsoft.com/office/powerpoint/2010/main" val="40794787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Et billede, der indeholder himmel, græs, udendørs, felt&#10;&#10;Automatisk genereret beskrivelse">
            <a:extLst>
              <a:ext uri="{FF2B5EF4-FFF2-40B4-BE49-F238E27FC236}">
                <a16:creationId xmlns:a16="http://schemas.microsoft.com/office/drawing/2014/main" id="{1FB77E46-1317-2C49-BFB7-E47D63E1A2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81349" y="29421"/>
            <a:ext cx="9155017" cy="6867688"/>
          </a:xfrm>
          <a:prstGeom prst="rect">
            <a:avLst/>
          </a:prstGeom>
          <a:noFill/>
          <a:ln>
            <a:noFill/>
          </a:ln>
        </p:spPr>
      </p:pic>
      <p:sp>
        <p:nvSpPr>
          <p:cNvPr id="5" name="Tekstfelt 4">
            <a:extLst>
              <a:ext uri="{FF2B5EF4-FFF2-40B4-BE49-F238E27FC236}">
                <a16:creationId xmlns:a16="http://schemas.microsoft.com/office/drawing/2014/main" id="{6FB69CEF-B6B0-3DD2-1621-805E190D530C}"/>
              </a:ext>
            </a:extLst>
          </p:cNvPr>
          <p:cNvSpPr txBox="1"/>
          <p:nvPr/>
        </p:nvSpPr>
        <p:spPr>
          <a:xfrm>
            <a:off x="771896" y="1113316"/>
            <a:ext cx="9393381" cy="4262705"/>
          </a:xfrm>
          <a:prstGeom prst="rect">
            <a:avLst/>
          </a:prstGeom>
          <a:noFill/>
        </p:spPr>
        <p:txBody>
          <a:bodyPr wrap="square" rtlCol="0">
            <a:spAutoFit/>
          </a:bodyPr>
          <a:lstStyle/>
          <a:p>
            <a:pPr algn="ctr"/>
            <a:r>
              <a:rPr lang="da-DK" sz="6000" b="1" dirty="0">
                <a:latin typeface="+mn-lt"/>
              </a:rPr>
              <a:t> Det kommer udefra:</a:t>
            </a:r>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endParaRPr lang="da-DK" sz="500" dirty="0"/>
          </a:p>
          <a:p>
            <a:pPr algn="ctr"/>
            <a:r>
              <a:rPr lang="da-DK" sz="4100" b="1" dirty="0">
                <a:solidFill>
                  <a:schemeClr val="bg1"/>
                </a:solidFill>
              </a:rPr>
              <a:t>Fra EUROWIND og 2 udenbys  lodsejere</a:t>
            </a:r>
            <a:endParaRPr lang="da-DK" sz="500" dirty="0"/>
          </a:p>
        </p:txBody>
      </p:sp>
      <p:sp>
        <p:nvSpPr>
          <p:cNvPr id="6" name="Tekstfelt 5">
            <a:extLst>
              <a:ext uri="{FF2B5EF4-FFF2-40B4-BE49-F238E27FC236}">
                <a16:creationId xmlns:a16="http://schemas.microsoft.com/office/drawing/2014/main" id="{D80B7893-8617-440C-2E86-93072E81B35C}"/>
              </a:ext>
            </a:extLst>
          </p:cNvPr>
          <p:cNvSpPr txBox="1"/>
          <p:nvPr/>
        </p:nvSpPr>
        <p:spPr>
          <a:xfrm>
            <a:off x="881348" y="97654"/>
            <a:ext cx="9155017" cy="1015663"/>
          </a:xfrm>
          <a:prstGeom prst="rect">
            <a:avLst/>
          </a:prstGeom>
          <a:noFill/>
        </p:spPr>
        <p:txBody>
          <a:bodyPr wrap="square" rtlCol="0">
            <a:spAutoFit/>
          </a:bodyPr>
          <a:lstStyle/>
          <a:p>
            <a:pPr algn="ctr"/>
            <a:r>
              <a:rPr lang="da-DK" sz="6000" b="1" dirty="0"/>
              <a:t>Initiativet er ikke lokalt.</a:t>
            </a:r>
          </a:p>
        </p:txBody>
      </p:sp>
      <p:sp>
        <p:nvSpPr>
          <p:cNvPr id="4" name="Tekstfelt 3">
            <a:extLst>
              <a:ext uri="{FF2B5EF4-FFF2-40B4-BE49-F238E27FC236}">
                <a16:creationId xmlns:a16="http://schemas.microsoft.com/office/drawing/2014/main" id="{AEC7D1DD-3940-6DEE-410C-E8F69ED137AE}"/>
              </a:ext>
            </a:extLst>
          </p:cNvPr>
          <p:cNvSpPr txBox="1"/>
          <p:nvPr/>
        </p:nvSpPr>
        <p:spPr>
          <a:xfrm>
            <a:off x="10516605" y="316266"/>
            <a:ext cx="1414661" cy="707886"/>
          </a:xfrm>
          <a:prstGeom prst="rect">
            <a:avLst/>
          </a:prstGeom>
          <a:noFill/>
        </p:spPr>
        <p:txBody>
          <a:bodyPr wrap="square" rtlCol="0">
            <a:spAutoFit/>
          </a:bodyPr>
          <a:lstStyle/>
          <a:p>
            <a:r>
              <a:rPr lang="da-DK" sz="2000" b="1" dirty="0">
                <a:solidFill>
                  <a:srgbClr val="7030A0"/>
                </a:solidFill>
              </a:rPr>
              <a:t>Uden lokal</a:t>
            </a:r>
          </a:p>
          <a:p>
            <a:r>
              <a:rPr lang="da-DK" sz="2000" b="1" dirty="0">
                <a:solidFill>
                  <a:srgbClr val="7030A0"/>
                </a:solidFill>
              </a:rPr>
              <a:t>forankring</a:t>
            </a:r>
          </a:p>
        </p:txBody>
      </p:sp>
      <p:sp>
        <p:nvSpPr>
          <p:cNvPr id="7" name="Tekstfelt 6">
            <a:extLst>
              <a:ext uri="{FF2B5EF4-FFF2-40B4-BE49-F238E27FC236}">
                <a16:creationId xmlns:a16="http://schemas.microsoft.com/office/drawing/2014/main" id="{EA06982C-9253-7EF1-BCAF-740CA42B8A5E}"/>
              </a:ext>
            </a:extLst>
          </p:cNvPr>
          <p:cNvSpPr txBox="1"/>
          <p:nvPr/>
        </p:nvSpPr>
        <p:spPr>
          <a:xfrm>
            <a:off x="2930486" y="3646744"/>
            <a:ext cx="1274285" cy="276999"/>
          </a:xfrm>
          <a:prstGeom prst="rect">
            <a:avLst/>
          </a:prstGeom>
          <a:noFill/>
        </p:spPr>
        <p:txBody>
          <a:bodyPr wrap="square" rtlCol="0">
            <a:spAutoFit/>
          </a:bodyPr>
          <a:lstStyle/>
          <a:p>
            <a:r>
              <a:rPr lang="da-DK" sz="1200" dirty="0">
                <a:solidFill>
                  <a:schemeClr val="bg1"/>
                </a:solidFill>
              </a:rPr>
              <a:t>Ammitsbølvej</a:t>
            </a:r>
          </a:p>
        </p:txBody>
      </p:sp>
      <p:sp>
        <p:nvSpPr>
          <p:cNvPr id="3" name="Tekstfelt 2">
            <a:extLst>
              <a:ext uri="{FF2B5EF4-FFF2-40B4-BE49-F238E27FC236}">
                <a16:creationId xmlns:a16="http://schemas.microsoft.com/office/drawing/2014/main" id="{8FFAE018-5280-BF7B-81B9-2CD62F502F99}"/>
              </a:ext>
            </a:extLst>
          </p:cNvPr>
          <p:cNvSpPr txBox="1"/>
          <p:nvPr/>
        </p:nvSpPr>
        <p:spPr>
          <a:xfrm>
            <a:off x="881348" y="5997583"/>
            <a:ext cx="9155017" cy="830997"/>
          </a:xfrm>
          <a:prstGeom prst="rect">
            <a:avLst/>
          </a:prstGeom>
          <a:noFill/>
        </p:spPr>
        <p:txBody>
          <a:bodyPr wrap="square">
            <a:spAutoFit/>
          </a:bodyPr>
          <a:lstStyle/>
          <a:p>
            <a:pPr algn="ctr"/>
            <a:r>
              <a:rPr lang="da-DK" sz="4800" b="1" dirty="0">
                <a:solidFill>
                  <a:schemeClr val="bg1"/>
                </a:solidFill>
                <a:latin typeface="+mn-lt"/>
              </a:rPr>
              <a:t>MASSIV FOLKELIG MODSTAND</a:t>
            </a:r>
          </a:p>
        </p:txBody>
      </p:sp>
      <p:sp>
        <p:nvSpPr>
          <p:cNvPr id="8" name="Tekstfelt 7">
            <a:extLst>
              <a:ext uri="{FF2B5EF4-FFF2-40B4-BE49-F238E27FC236}">
                <a16:creationId xmlns:a16="http://schemas.microsoft.com/office/drawing/2014/main" id="{142BE951-2311-1DD1-8FE6-FB03379A31A0}"/>
              </a:ext>
            </a:extLst>
          </p:cNvPr>
          <p:cNvSpPr txBox="1"/>
          <p:nvPr/>
        </p:nvSpPr>
        <p:spPr>
          <a:xfrm>
            <a:off x="9956222" y="4797896"/>
            <a:ext cx="2313973" cy="1754326"/>
          </a:xfrm>
          <a:prstGeom prst="rect">
            <a:avLst/>
          </a:prstGeom>
          <a:noFill/>
        </p:spPr>
        <p:txBody>
          <a:bodyPr wrap="square" rtlCol="0">
            <a:spAutoFit/>
          </a:bodyPr>
          <a:lstStyle/>
          <a:p>
            <a:r>
              <a:rPr lang="da-DK" dirty="0"/>
              <a:t>Over 230 underskrifter er blevet indsamlet i nærområdet. </a:t>
            </a:r>
          </a:p>
          <a:p>
            <a:r>
              <a:rPr lang="da-DK" dirty="0"/>
              <a:t>I Gl. Øster Starup er   modstanden talt op til 80 %</a:t>
            </a:r>
          </a:p>
        </p:txBody>
      </p:sp>
    </p:spTree>
    <p:extLst>
      <p:ext uri="{BB962C8B-B14F-4D97-AF65-F5344CB8AC3E}">
        <p14:creationId xmlns:p14="http://schemas.microsoft.com/office/powerpoint/2010/main" val="2759238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1CAAC494-E07D-E1B2-96A4-20466F01A807}"/>
              </a:ext>
            </a:extLst>
          </p:cNvPr>
          <p:cNvPicPr>
            <a:picLocks noChangeAspect="1"/>
          </p:cNvPicPr>
          <p:nvPr/>
        </p:nvPicPr>
        <p:blipFill rotWithShape="1">
          <a:blip r:embed="rId3"/>
          <a:srcRect l="24383" t="30438" r="24569" b="10164"/>
          <a:stretch/>
        </p:blipFill>
        <p:spPr bwMode="auto">
          <a:xfrm>
            <a:off x="710804" y="0"/>
            <a:ext cx="10480240" cy="6858000"/>
          </a:xfrm>
          <a:prstGeom prst="rect">
            <a:avLst/>
          </a:prstGeom>
          <a:ln>
            <a:noFill/>
          </a:ln>
          <a:extLst>
            <a:ext uri="{53640926-AAD7-44D8-BBD7-CCE9431645EC}">
              <a14:shadowObscured xmlns:a14="http://schemas.microsoft.com/office/drawing/2010/main"/>
            </a:ext>
          </a:extLst>
        </p:spPr>
      </p:pic>
      <p:sp>
        <p:nvSpPr>
          <p:cNvPr id="4" name="Ellipse 3">
            <a:extLst>
              <a:ext uri="{FF2B5EF4-FFF2-40B4-BE49-F238E27FC236}">
                <a16:creationId xmlns:a16="http://schemas.microsoft.com/office/drawing/2014/main" id="{E2E9FDA7-1F10-3DA2-732E-A89D2A0F5011}"/>
              </a:ext>
            </a:extLst>
          </p:cNvPr>
          <p:cNvSpPr/>
          <p:nvPr/>
        </p:nvSpPr>
        <p:spPr>
          <a:xfrm>
            <a:off x="7826188" y="4598894"/>
            <a:ext cx="98612" cy="11654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6" name="Lige pilforbindelse 5">
            <a:extLst>
              <a:ext uri="{FF2B5EF4-FFF2-40B4-BE49-F238E27FC236}">
                <a16:creationId xmlns:a16="http://schemas.microsoft.com/office/drawing/2014/main" id="{AFD676FF-7BA6-6F6A-A99B-7B45A8D09C5D}"/>
              </a:ext>
            </a:extLst>
          </p:cNvPr>
          <p:cNvCxnSpPr>
            <a:cxnSpLocks/>
          </p:cNvCxnSpPr>
          <p:nvPr/>
        </p:nvCxnSpPr>
        <p:spPr>
          <a:xfrm>
            <a:off x="2294965" y="2689412"/>
            <a:ext cx="5531223" cy="190948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 name="Tekstfelt 1">
            <a:extLst>
              <a:ext uri="{FF2B5EF4-FFF2-40B4-BE49-F238E27FC236}">
                <a16:creationId xmlns:a16="http://schemas.microsoft.com/office/drawing/2014/main" id="{6BC12C1C-1EB0-C40C-3C3C-6D2AD43A219C}"/>
              </a:ext>
            </a:extLst>
          </p:cNvPr>
          <p:cNvSpPr txBox="1"/>
          <p:nvPr/>
        </p:nvSpPr>
        <p:spPr>
          <a:xfrm>
            <a:off x="-1" y="2410691"/>
            <a:ext cx="1353787" cy="461665"/>
          </a:xfrm>
          <a:prstGeom prst="rect">
            <a:avLst/>
          </a:prstGeom>
          <a:noFill/>
        </p:spPr>
        <p:txBody>
          <a:bodyPr wrap="square" rtlCol="0">
            <a:spAutoFit/>
          </a:bodyPr>
          <a:lstStyle/>
          <a:p>
            <a:r>
              <a:rPr lang="da-DK" sz="1200" dirty="0"/>
              <a:t>Den </a:t>
            </a:r>
            <a:r>
              <a:rPr lang="da-DK" sz="1200" dirty="0" err="1"/>
              <a:t>næstdårligste</a:t>
            </a:r>
            <a:r>
              <a:rPr lang="da-DK" sz="1200" dirty="0"/>
              <a:t> vindzone i DK.</a:t>
            </a:r>
          </a:p>
        </p:txBody>
      </p:sp>
      <p:cxnSp>
        <p:nvCxnSpPr>
          <p:cNvPr id="10" name="Lige pilforbindelse 9">
            <a:extLst>
              <a:ext uri="{FF2B5EF4-FFF2-40B4-BE49-F238E27FC236}">
                <a16:creationId xmlns:a16="http://schemas.microsoft.com/office/drawing/2014/main" id="{7A061F33-2D57-8102-ABC9-5B9B88572B55}"/>
              </a:ext>
            </a:extLst>
          </p:cNvPr>
          <p:cNvCxnSpPr/>
          <p:nvPr/>
        </p:nvCxnSpPr>
        <p:spPr>
          <a:xfrm>
            <a:off x="961901" y="2689412"/>
            <a:ext cx="296883" cy="0"/>
          </a:xfrm>
          <a:prstGeom prst="straightConnector1">
            <a:avLst/>
          </a:prstGeom>
          <a:ln w="127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kstfelt 10">
            <a:extLst>
              <a:ext uri="{FF2B5EF4-FFF2-40B4-BE49-F238E27FC236}">
                <a16:creationId xmlns:a16="http://schemas.microsoft.com/office/drawing/2014/main" id="{ED31129C-7D04-BCC0-3BA4-00C7AE2D55C3}"/>
              </a:ext>
            </a:extLst>
          </p:cNvPr>
          <p:cNvSpPr txBox="1"/>
          <p:nvPr/>
        </p:nvSpPr>
        <p:spPr>
          <a:xfrm>
            <a:off x="5326198" y="975374"/>
            <a:ext cx="3325091" cy="369332"/>
          </a:xfrm>
          <a:prstGeom prst="rect">
            <a:avLst/>
          </a:prstGeom>
          <a:solidFill>
            <a:schemeClr val="bg1"/>
          </a:solidFill>
        </p:spPr>
        <p:txBody>
          <a:bodyPr wrap="square" rtlCol="0">
            <a:spAutoFit/>
          </a:bodyPr>
          <a:lstStyle/>
          <a:p>
            <a:r>
              <a:rPr lang="da-DK" b="1" dirty="0"/>
              <a:t>Vindmøllepotentiale i Danmark </a:t>
            </a:r>
          </a:p>
        </p:txBody>
      </p:sp>
    </p:spTree>
    <p:extLst>
      <p:ext uri="{BB962C8B-B14F-4D97-AF65-F5344CB8AC3E}">
        <p14:creationId xmlns:p14="http://schemas.microsoft.com/office/powerpoint/2010/main" val="4228134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lede 9" descr="Et billede, der indeholder græs, himmel, udendørs&#10;&#10;Automatisk genereret beskrivelse">
            <a:extLst>
              <a:ext uri="{FF2B5EF4-FFF2-40B4-BE49-F238E27FC236}">
                <a16:creationId xmlns:a16="http://schemas.microsoft.com/office/drawing/2014/main" id="{7A601FB7-507A-76E3-AF9A-5EF54538CDE8}"/>
              </a:ext>
            </a:extLst>
          </p:cNvPr>
          <p:cNvPicPr>
            <a:picLocks noChangeAspect="1"/>
          </p:cNvPicPr>
          <p:nvPr/>
        </p:nvPicPr>
        <p:blipFill rotWithShape="1">
          <a:blip r:embed="rId3">
            <a:extLst>
              <a:ext uri="{28A0092B-C50C-407E-A947-70E740481C1C}">
                <a14:useLocalDpi xmlns:a14="http://schemas.microsoft.com/office/drawing/2010/main" val="0"/>
              </a:ext>
            </a:extLst>
          </a:blip>
          <a:srcRect l="4383" r="-4383" b="14310"/>
          <a:stretch/>
        </p:blipFill>
        <p:spPr>
          <a:xfrm>
            <a:off x="627908" y="-8346"/>
            <a:ext cx="12192000" cy="7089568"/>
          </a:xfrm>
          <a:prstGeom prst="rect">
            <a:avLst/>
          </a:prstGeom>
        </p:spPr>
      </p:pic>
      <p:sp>
        <p:nvSpPr>
          <p:cNvPr id="12" name="Tekstfelt 11">
            <a:extLst>
              <a:ext uri="{FF2B5EF4-FFF2-40B4-BE49-F238E27FC236}">
                <a16:creationId xmlns:a16="http://schemas.microsoft.com/office/drawing/2014/main" id="{FCA2443E-B76C-B05F-A8C7-1F4CCE3B6CD8}"/>
              </a:ext>
            </a:extLst>
          </p:cNvPr>
          <p:cNvSpPr txBox="1"/>
          <p:nvPr/>
        </p:nvSpPr>
        <p:spPr>
          <a:xfrm>
            <a:off x="0" y="2588082"/>
            <a:ext cx="12192000" cy="1477328"/>
          </a:xfrm>
          <a:prstGeom prst="rect">
            <a:avLst/>
          </a:prstGeom>
          <a:solidFill>
            <a:schemeClr val="bg1"/>
          </a:solidFill>
        </p:spPr>
        <p:txBody>
          <a:bodyPr wrap="square">
            <a:spAutoFit/>
          </a:bodyPr>
          <a:lstStyle/>
          <a:p>
            <a:r>
              <a:rPr lang="da-DK" sz="2900" dirty="0">
                <a:effectLst/>
                <a:latin typeface="Calibri" panose="020F0502020204030204" pitchFamily="34" charset="0"/>
              </a:rPr>
              <a:t>         ”</a:t>
            </a:r>
            <a:r>
              <a:rPr lang="da-DK" sz="2900" b="1" dirty="0">
                <a:effectLst/>
                <a:latin typeface="Calibri" panose="020F0502020204030204" pitchFamily="34" charset="0"/>
              </a:rPr>
              <a:t>Når et område er udlagt til et bestemt formål i kommuneplanen, </a:t>
            </a:r>
          </a:p>
          <a:p>
            <a:r>
              <a:rPr lang="da-DK" sz="2900" b="1" dirty="0">
                <a:latin typeface="Calibri" panose="020F0502020204030204" pitchFamily="34" charset="0"/>
              </a:rPr>
              <a:t>           </a:t>
            </a:r>
            <a:r>
              <a:rPr lang="da-DK" sz="2900" b="1" dirty="0">
                <a:effectLst/>
                <a:latin typeface="Calibri" panose="020F0502020204030204" pitchFamily="34" charset="0"/>
              </a:rPr>
              <a:t>må man derfor som beboer eller grundejer forvente, </a:t>
            </a:r>
          </a:p>
          <a:p>
            <a:r>
              <a:rPr lang="da-DK" sz="2900" b="1" dirty="0">
                <a:latin typeface="Calibri" panose="020F0502020204030204" pitchFamily="34" charset="0"/>
              </a:rPr>
              <a:t>           </a:t>
            </a:r>
            <a:r>
              <a:rPr lang="da-DK" sz="2900" b="1" dirty="0">
                <a:effectLst/>
                <a:latin typeface="Calibri" panose="020F0502020204030204" pitchFamily="34" charset="0"/>
              </a:rPr>
              <a:t>at udviklingen vil gå i den retning”.                </a:t>
            </a:r>
            <a:r>
              <a:rPr lang="da-DK" sz="2800" b="1" i="1" dirty="0">
                <a:latin typeface="Calibri" panose="020F0502020204030204" pitchFamily="34" charset="0"/>
              </a:rPr>
              <a:t>Kommuneplanen 2021-2033</a:t>
            </a:r>
            <a:r>
              <a:rPr lang="da-DK" sz="2900" b="1" dirty="0">
                <a:effectLst/>
                <a:latin typeface="Calibri" panose="020F0502020204030204" pitchFamily="34" charset="0"/>
              </a:rPr>
              <a:t>                                                                                                                                                 </a:t>
            </a:r>
            <a:r>
              <a:rPr lang="da-DK" sz="3200" b="1" dirty="0">
                <a:solidFill>
                  <a:srgbClr val="FF0000"/>
                </a:solidFill>
                <a:latin typeface="Calibri" panose="020F0502020204030204" pitchFamily="34" charset="0"/>
              </a:rPr>
              <a:t>    </a:t>
            </a:r>
            <a:r>
              <a:rPr lang="da-DK" sz="2800" b="1" dirty="0">
                <a:solidFill>
                  <a:srgbClr val="FF0000"/>
                </a:solidFill>
                <a:latin typeface="Calibri" panose="020F0502020204030204" pitchFamily="34" charset="0"/>
              </a:rPr>
              <a:t>                                                                                                                                                                                                                          </a:t>
            </a:r>
            <a:endParaRPr lang="da-DK" sz="1600" b="1" i="1" dirty="0">
              <a:solidFill>
                <a:srgbClr val="FF0000"/>
              </a:solidFill>
            </a:endParaRPr>
          </a:p>
        </p:txBody>
      </p:sp>
      <p:sp>
        <p:nvSpPr>
          <p:cNvPr id="14" name="Rektangel 13">
            <a:extLst>
              <a:ext uri="{FF2B5EF4-FFF2-40B4-BE49-F238E27FC236}">
                <a16:creationId xmlns:a16="http://schemas.microsoft.com/office/drawing/2014/main" id="{42C39702-C325-B308-B8B7-C8B1A2CB60DA}"/>
              </a:ext>
            </a:extLst>
          </p:cNvPr>
          <p:cNvSpPr/>
          <p:nvPr/>
        </p:nvSpPr>
        <p:spPr>
          <a:xfrm>
            <a:off x="1519035" y="-8288"/>
            <a:ext cx="9096260" cy="100415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4800" b="1" dirty="0">
                <a:solidFill>
                  <a:schemeClr val="tx1"/>
                </a:solidFill>
              </a:rPr>
              <a:t>MEN NATUREN</a:t>
            </a:r>
            <a:r>
              <a:rPr lang="da-DK" sz="4800" b="1" dirty="0"/>
              <a:t> </a:t>
            </a:r>
            <a:r>
              <a:rPr lang="da-DK" sz="4800" b="1" dirty="0">
                <a:solidFill>
                  <a:schemeClr val="tx1"/>
                </a:solidFill>
              </a:rPr>
              <a:t>HER ER VÆRDIFULD</a:t>
            </a:r>
          </a:p>
        </p:txBody>
      </p:sp>
      <p:sp>
        <p:nvSpPr>
          <p:cNvPr id="15" name="Rektangel 14">
            <a:extLst>
              <a:ext uri="{FF2B5EF4-FFF2-40B4-BE49-F238E27FC236}">
                <a16:creationId xmlns:a16="http://schemas.microsoft.com/office/drawing/2014/main" id="{633587DE-D120-E619-241B-DF738A0560F7}"/>
              </a:ext>
            </a:extLst>
          </p:cNvPr>
          <p:cNvSpPr/>
          <p:nvPr/>
        </p:nvSpPr>
        <p:spPr>
          <a:xfrm>
            <a:off x="294707" y="1512974"/>
            <a:ext cx="12143953" cy="10466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sz="2900" b="1" dirty="0"/>
              <a:t> KOMMUNEPLANEN AFGIVER ET MEGET TYDELIGT  LØFTE TIL BEBOERNE OM</a:t>
            </a:r>
          </a:p>
          <a:p>
            <a:pPr algn="ctr"/>
            <a:r>
              <a:rPr lang="da-DK" sz="2900" b="1" dirty="0"/>
              <a:t> AT PASSE GODT PÅ DEN:</a:t>
            </a:r>
          </a:p>
        </p:txBody>
      </p:sp>
      <p:sp>
        <p:nvSpPr>
          <p:cNvPr id="2" name="Tekstfelt 1">
            <a:extLst>
              <a:ext uri="{FF2B5EF4-FFF2-40B4-BE49-F238E27FC236}">
                <a16:creationId xmlns:a16="http://schemas.microsoft.com/office/drawing/2014/main" id="{EDC52149-76C5-D8A1-FD23-70B435D7CE0B}"/>
              </a:ext>
            </a:extLst>
          </p:cNvPr>
          <p:cNvSpPr txBox="1"/>
          <p:nvPr/>
        </p:nvSpPr>
        <p:spPr>
          <a:xfrm>
            <a:off x="11070035" y="493788"/>
            <a:ext cx="1073919" cy="400110"/>
          </a:xfrm>
          <a:prstGeom prst="rect">
            <a:avLst/>
          </a:prstGeom>
          <a:noFill/>
        </p:spPr>
        <p:txBody>
          <a:bodyPr wrap="square" rtlCol="0">
            <a:spAutoFit/>
          </a:bodyPr>
          <a:lstStyle/>
          <a:p>
            <a:r>
              <a:rPr lang="da-DK" sz="2000" b="1" dirty="0">
                <a:solidFill>
                  <a:srgbClr val="00B050"/>
                </a:solidFill>
              </a:rPr>
              <a:t>Naturen</a:t>
            </a:r>
          </a:p>
        </p:txBody>
      </p:sp>
      <p:sp>
        <p:nvSpPr>
          <p:cNvPr id="3" name="Tekstfelt 2">
            <a:extLst>
              <a:ext uri="{FF2B5EF4-FFF2-40B4-BE49-F238E27FC236}">
                <a16:creationId xmlns:a16="http://schemas.microsoft.com/office/drawing/2014/main" id="{CDAF8EED-9694-CD6C-D6EC-B21F252ACF71}"/>
              </a:ext>
            </a:extLst>
          </p:cNvPr>
          <p:cNvSpPr txBox="1"/>
          <p:nvPr/>
        </p:nvSpPr>
        <p:spPr>
          <a:xfrm>
            <a:off x="1944663" y="6371887"/>
            <a:ext cx="8583293" cy="369332"/>
          </a:xfrm>
          <a:prstGeom prst="rect">
            <a:avLst/>
          </a:prstGeom>
          <a:noFill/>
        </p:spPr>
        <p:txBody>
          <a:bodyPr wrap="square" rtlCol="0">
            <a:spAutoFit/>
          </a:bodyPr>
          <a:lstStyle/>
          <a:p>
            <a:r>
              <a:rPr lang="da-DK" b="1" dirty="0">
                <a:solidFill>
                  <a:schemeClr val="bg1"/>
                </a:solidFill>
              </a:rPr>
              <a:t>                              Den dagligt benyttede vandresti set op mod vindmølleområdet fra øst</a:t>
            </a:r>
            <a:r>
              <a:rPr lang="da-DK" b="1" dirty="0"/>
              <a:t> </a:t>
            </a:r>
            <a:endParaRPr lang="da-DK" b="1" dirty="0">
              <a:solidFill>
                <a:schemeClr val="bg1"/>
              </a:solidFill>
            </a:endParaRPr>
          </a:p>
        </p:txBody>
      </p:sp>
      <p:sp>
        <p:nvSpPr>
          <p:cNvPr id="7" name="Tekstfelt 6">
            <a:extLst>
              <a:ext uri="{FF2B5EF4-FFF2-40B4-BE49-F238E27FC236}">
                <a16:creationId xmlns:a16="http://schemas.microsoft.com/office/drawing/2014/main" id="{4352B359-F73B-E285-A273-A7E0FA89C55A}"/>
              </a:ext>
            </a:extLst>
          </p:cNvPr>
          <p:cNvSpPr txBox="1"/>
          <p:nvPr/>
        </p:nvSpPr>
        <p:spPr>
          <a:xfrm>
            <a:off x="560614" y="5832056"/>
            <a:ext cx="12326587" cy="984885"/>
          </a:xfrm>
          <a:prstGeom prst="rect">
            <a:avLst/>
          </a:prstGeom>
          <a:solidFill>
            <a:schemeClr val="bg2"/>
          </a:solidFill>
        </p:spPr>
        <p:txBody>
          <a:bodyPr wrap="square" rtlCol="0">
            <a:spAutoFit/>
          </a:bodyPr>
          <a:lstStyle/>
          <a:p>
            <a:r>
              <a:rPr lang="da-DK" sz="2900" dirty="0"/>
              <a:t>      ”Kommuneplanen er ikke direkte bindende for den enkelte grundejer,</a:t>
            </a:r>
          </a:p>
          <a:p>
            <a:r>
              <a:rPr lang="da-DK" sz="2900" dirty="0"/>
              <a:t>      men </a:t>
            </a:r>
            <a:r>
              <a:rPr lang="da-DK" sz="2900" b="1" dirty="0"/>
              <a:t>byrådet har pligt til at virke for dens gennemførelse”</a:t>
            </a:r>
            <a:r>
              <a:rPr lang="da-DK" sz="2600" dirty="0">
                <a:solidFill>
                  <a:schemeClr val="bg1"/>
                </a:solidFill>
              </a:rPr>
              <a:t> </a:t>
            </a:r>
            <a:r>
              <a:rPr lang="da-DK" b="1" i="1" dirty="0">
                <a:latin typeface="Calibri" panose="020F0502020204030204" pitchFamily="34" charset="0"/>
              </a:rPr>
              <a:t>Kommuneplanen 2021-2033</a:t>
            </a:r>
            <a:endParaRPr lang="da-DK" sz="2900" dirty="0"/>
          </a:p>
        </p:txBody>
      </p:sp>
      <p:pic>
        <p:nvPicPr>
          <p:cNvPr id="4" name="Billede 3">
            <a:extLst>
              <a:ext uri="{FF2B5EF4-FFF2-40B4-BE49-F238E27FC236}">
                <a16:creationId xmlns:a16="http://schemas.microsoft.com/office/drawing/2014/main" id="{FAC5D131-7390-AAF0-95E4-0001045C3E1A}"/>
              </a:ext>
            </a:extLst>
          </p:cNvPr>
          <p:cNvPicPr>
            <a:picLocks noChangeAspect="1"/>
          </p:cNvPicPr>
          <p:nvPr/>
        </p:nvPicPr>
        <p:blipFill rotWithShape="1">
          <a:blip r:embed="rId4"/>
          <a:srcRect l="31169" t="30822" r="18279" b="16152"/>
          <a:stretch/>
        </p:blipFill>
        <p:spPr>
          <a:xfrm>
            <a:off x="444326" y="81861"/>
            <a:ext cx="11698679" cy="6776139"/>
          </a:xfrm>
          <a:prstGeom prst="rect">
            <a:avLst/>
          </a:prstGeom>
        </p:spPr>
      </p:pic>
    </p:spTree>
    <p:extLst>
      <p:ext uri="{BB962C8B-B14F-4D97-AF65-F5344CB8AC3E}">
        <p14:creationId xmlns:p14="http://schemas.microsoft.com/office/powerpoint/2010/main" val="373535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88E3749B-249A-F725-4E87-BAC8643957FF}"/>
              </a:ext>
            </a:extLst>
          </p:cNvPr>
          <p:cNvPicPr>
            <a:picLocks noChangeAspect="1"/>
          </p:cNvPicPr>
          <p:nvPr/>
        </p:nvPicPr>
        <p:blipFill rotWithShape="1">
          <a:blip r:embed="rId2"/>
          <a:srcRect l="24071" t="44457" r="19278" b="9796"/>
          <a:stretch/>
        </p:blipFill>
        <p:spPr bwMode="auto">
          <a:xfrm>
            <a:off x="1476260" y="1731223"/>
            <a:ext cx="10715740" cy="4920498"/>
          </a:xfrm>
          <a:prstGeom prst="rect">
            <a:avLst/>
          </a:prstGeom>
          <a:ln>
            <a:noFill/>
          </a:ln>
          <a:extLst>
            <a:ext uri="{53640926-AAD7-44D8-BBD7-CCE9431645EC}">
              <a14:shadowObscured xmlns:a14="http://schemas.microsoft.com/office/drawing/2010/main"/>
            </a:ext>
          </a:extLst>
        </p:spPr>
      </p:pic>
      <p:sp>
        <p:nvSpPr>
          <p:cNvPr id="3" name="Tekstfelt 2">
            <a:extLst>
              <a:ext uri="{FF2B5EF4-FFF2-40B4-BE49-F238E27FC236}">
                <a16:creationId xmlns:a16="http://schemas.microsoft.com/office/drawing/2014/main" id="{54D46EF2-7EE1-3F7E-00F3-2979D249B9BC}"/>
              </a:ext>
            </a:extLst>
          </p:cNvPr>
          <p:cNvSpPr txBox="1"/>
          <p:nvPr/>
        </p:nvSpPr>
        <p:spPr>
          <a:xfrm>
            <a:off x="0" y="326474"/>
            <a:ext cx="12192000" cy="646331"/>
          </a:xfrm>
          <a:prstGeom prst="rect">
            <a:avLst/>
          </a:prstGeom>
          <a:noFill/>
        </p:spPr>
        <p:txBody>
          <a:bodyPr wrap="square" rtlCol="0">
            <a:spAutoFit/>
          </a:bodyPr>
          <a:lstStyle/>
          <a:p>
            <a:pPr algn="ctr"/>
            <a:r>
              <a:rPr lang="da-DK" sz="3600" dirty="0"/>
              <a:t>KOMMUNEPLANEN 2021-2033 UDPEGER OMRÅDET SOM:</a:t>
            </a:r>
          </a:p>
        </p:txBody>
      </p:sp>
      <p:sp>
        <p:nvSpPr>
          <p:cNvPr id="4" name="Tekstfelt 3">
            <a:extLst>
              <a:ext uri="{FF2B5EF4-FFF2-40B4-BE49-F238E27FC236}">
                <a16:creationId xmlns:a16="http://schemas.microsoft.com/office/drawing/2014/main" id="{40DFEF6E-5384-7A78-97F2-C2E80973C174}"/>
              </a:ext>
            </a:extLst>
          </p:cNvPr>
          <p:cNvSpPr txBox="1"/>
          <p:nvPr/>
        </p:nvSpPr>
        <p:spPr>
          <a:xfrm>
            <a:off x="1751680" y="875115"/>
            <a:ext cx="8912646" cy="769441"/>
          </a:xfrm>
          <a:prstGeom prst="rect">
            <a:avLst/>
          </a:prstGeom>
          <a:noFill/>
        </p:spPr>
        <p:txBody>
          <a:bodyPr wrap="square" rtlCol="0">
            <a:spAutoFit/>
          </a:bodyPr>
          <a:lstStyle/>
          <a:p>
            <a:pPr algn="ctr"/>
            <a:r>
              <a:rPr lang="da-DK" sz="4400" b="1" dirty="0"/>
              <a:t>Særlig værdifuldt naturområde </a:t>
            </a:r>
            <a:r>
              <a:rPr lang="da-DK" sz="2000" dirty="0"/>
              <a:t>med grønt</a:t>
            </a:r>
            <a:endParaRPr lang="da-DK" sz="4400" dirty="0"/>
          </a:p>
        </p:txBody>
      </p:sp>
      <p:cxnSp>
        <p:nvCxnSpPr>
          <p:cNvPr id="8" name="Lige pilforbindelse 7">
            <a:extLst>
              <a:ext uri="{FF2B5EF4-FFF2-40B4-BE49-F238E27FC236}">
                <a16:creationId xmlns:a16="http://schemas.microsoft.com/office/drawing/2014/main" id="{CADF520B-B158-E64B-6F92-C38EFF62858B}"/>
              </a:ext>
            </a:extLst>
          </p:cNvPr>
          <p:cNvCxnSpPr>
            <a:cxnSpLocks/>
          </p:cNvCxnSpPr>
          <p:nvPr/>
        </p:nvCxnSpPr>
        <p:spPr>
          <a:xfrm>
            <a:off x="5497417" y="1521446"/>
            <a:ext cx="2776250" cy="339207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kstfelt 6">
            <a:extLst>
              <a:ext uri="{FF2B5EF4-FFF2-40B4-BE49-F238E27FC236}">
                <a16:creationId xmlns:a16="http://schemas.microsoft.com/office/drawing/2014/main" id="{A0D5496D-7906-BFA2-1FD6-3C3ACB6E9091}"/>
              </a:ext>
            </a:extLst>
          </p:cNvPr>
          <p:cNvSpPr txBox="1"/>
          <p:nvPr/>
        </p:nvSpPr>
        <p:spPr>
          <a:xfrm>
            <a:off x="-57839" y="6304002"/>
            <a:ext cx="12307677" cy="553998"/>
          </a:xfrm>
          <a:prstGeom prst="rect">
            <a:avLst/>
          </a:prstGeom>
          <a:solidFill>
            <a:schemeClr val="bg1"/>
          </a:solidFill>
        </p:spPr>
        <p:txBody>
          <a:bodyPr wrap="square">
            <a:spAutoFit/>
          </a:bodyPr>
          <a:lstStyle/>
          <a:p>
            <a:pPr algn="ctr"/>
            <a:r>
              <a:rPr lang="da-DK" sz="1500" dirty="0">
                <a:effectLst/>
                <a:latin typeface="Calibri" panose="020F0502020204030204" pitchFamily="34" charset="0"/>
              </a:rPr>
              <a:t>”</a:t>
            </a:r>
            <a:r>
              <a:rPr lang="da-DK" sz="1500" b="1" dirty="0">
                <a:effectLst/>
                <a:latin typeface="Calibri" panose="020F0502020204030204" pitchFamily="34" charset="0"/>
              </a:rPr>
              <a:t>Når et område er udlagt til et bestemt formål i kommuneplanen, må man derfor som beboer eller grundejer forvente, at udviklingen vil gå i den retning”.</a:t>
            </a:r>
          </a:p>
          <a:p>
            <a:r>
              <a:rPr lang="da-DK" sz="1500" b="1" dirty="0">
                <a:latin typeface="Calibri" panose="020F0502020204030204" pitchFamily="34" charset="0"/>
              </a:rPr>
              <a:t>  </a:t>
            </a:r>
            <a:r>
              <a:rPr lang="da-DK" sz="1500" b="1" dirty="0">
                <a:solidFill>
                  <a:srgbClr val="FF0000"/>
                </a:solidFill>
                <a:latin typeface="Calibri" panose="020F0502020204030204" pitchFamily="34" charset="0"/>
              </a:rPr>
              <a:t>                                                                                                                                                                                                                                           </a:t>
            </a:r>
            <a:r>
              <a:rPr lang="da-DK" sz="1200" b="1" i="1" dirty="0">
                <a:latin typeface="Calibri" panose="020F0502020204030204" pitchFamily="34" charset="0"/>
              </a:rPr>
              <a:t>Kommuneplan</a:t>
            </a:r>
            <a:r>
              <a:rPr lang="da-DK" sz="1400" b="1" i="1" dirty="0">
                <a:latin typeface="Calibri" panose="020F0502020204030204" pitchFamily="34" charset="0"/>
              </a:rPr>
              <a:t> 2021-2033</a:t>
            </a:r>
            <a:endParaRPr lang="da-DK" sz="1400" b="1" i="1" dirty="0">
              <a:solidFill>
                <a:srgbClr val="FF0000"/>
              </a:solidFill>
            </a:endParaRPr>
          </a:p>
        </p:txBody>
      </p:sp>
      <p:sp>
        <p:nvSpPr>
          <p:cNvPr id="9" name="Tekstfelt 8">
            <a:extLst>
              <a:ext uri="{FF2B5EF4-FFF2-40B4-BE49-F238E27FC236}">
                <a16:creationId xmlns:a16="http://schemas.microsoft.com/office/drawing/2014/main" id="{E3754C97-7A6F-F482-D879-FF2EEA7047BA}"/>
              </a:ext>
            </a:extLst>
          </p:cNvPr>
          <p:cNvSpPr txBox="1"/>
          <p:nvPr/>
        </p:nvSpPr>
        <p:spPr>
          <a:xfrm>
            <a:off x="11175919" y="126419"/>
            <a:ext cx="1073919" cy="400110"/>
          </a:xfrm>
          <a:prstGeom prst="rect">
            <a:avLst/>
          </a:prstGeom>
          <a:noFill/>
        </p:spPr>
        <p:txBody>
          <a:bodyPr wrap="square" rtlCol="0">
            <a:spAutoFit/>
          </a:bodyPr>
          <a:lstStyle/>
          <a:p>
            <a:r>
              <a:rPr lang="da-DK" sz="2000" b="1" dirty="0">
                <a:solidFill>
                  <a:srgbClr val="00B050"/>
                </a:solidFill>
              </a:rPr>
              <a:t>Naturen</a:t>
            </a:r>
          </a:p>
        </p:txBody>
      </p:sp>
      <p:sp>
        <p:nvSpPr>
          <p:cNvPr id="5" name="Tekstfelt 4">
            <a:extLst>
              <a:ext uri="{FF2B5EF4-FFF2-40B4-BE49-F238E27FC236}">
                <a16:creationId xmlns:a16="http://schemas.microsoft.com/office/drawing/2014/main" id="{1AECE025-52E8-64FD-48AF-2C9EE122C889}"/>
              </a:ext>
            </a:extLst>
          </p:cNvPr>
          <p:cNvSpPr txBox="1"/>
          <p:nvPr/>
        </p:nvSpPr>
        <p:spPr>
          <a:xfrm>
            <a:off x="77637" y="5017465"/>
            <a:ext cx="4313207" cy="553998"/>
          </a:xfrm>
          <a:prstGeom prst="rect">
            <a:avLst/>
          </a:prstGeom>
          <a:noFill/>
        </p:spPr>
        <p:txBody>
          <a:bodyPr wrap="square" rtlCol="0">
            <a:spAutoFit/>
          </a:bodyPr>
          <a:lstStyle/>
          <a:p>
            <a:r>
              <a:rPr lang="da-DK" sz="1500" b="1" dirty="0"/>
              <a:t>Også Miljøstyrelsen har fokus på skovene her og har screenet dem som særligt værdifulde skove.</a:t>
            </a:r>
          </a:p>
        </p:txBody>
      </p:sp>
    </p:spTree>
    <p:extLst>
      <p:ext uri="{BB962C8B-B14F-4D97-AF65-F5344CB8AC3E}">
        <p14:creationId xmlns:p14="http://schemas.microsoft.com/office/powerpoint/2010/main" val="979373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llipse 1">
            <a:extLst>
              <a:ext uri="{FF2B5EF4-FFF2-40B4-BE49-F238E27FC236}">
                <a16:creationId xmlns:a16="http://schemas.microsoft.com/office/drawing/2014/main" id="{5D57AD06-D760-0D09-8027-11F7C973D8A1}"/>
              </a:ext>
            </a:extLst>
          </p:cNvPr>
          <p:cNvSpPr/>
          <p:nvPr/>
        </p:nvSpPr>
        <p:spPr>
          <a:xfrm>
            <a:off x="4589497" y="5152669"/>
            <a:ext cx="371425" cy="461665"/>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ekstfelt 6">
            <a:extLst>
              <a:ext uri="{FF2B5EF4-FFF2-40B4-BE49-F238E27FC236}">
                <a16:creationId xmlns:a16="http://schemas.microsoft.com/office/drawing/2014/main" id="{15A8A154-26D3-E907-3EEF-E3B05145FE07}"/>
              </a:ext>
            </a:extLst>
          </p:cNvPr>
          <p:cNvSpPr txBox="1"/>
          <p:nvPr/>
        </p:nvSpPr>
        <p:spPr>
          <a:xfrm>
            <a:off x="65032" y="2122909"/>
            <a:ext cx="1932885" cy="1015663"/>
          </a:xfrm>
          <a:prstGeom prst="rect">
            <a:avLst/>
          </a:prstGeom>
          <a:noFill/>
        </p:spPr>
        <p:txBody>
          <a:bodyPr wrap="square" rtlCol="0">
            <a:spAutoFit/>
          </a:bodyPr>
          <a:lstStyle/>
          <a:p>
            <a:r>
              <a:rPr lang="da-DK" dirty="0">
                <a:cs typeface="Arial" panose="020B0604020202020204" pitchFamily="34" charset="0"/>
              </a:rPr>
              <a:t>  </a:t>
            </a:r>
            <a:r>
              <a:rPr lang="da-DK" sz="1400" dirty="0">
                <a:cs typeface="Arial" panose="020B0604020202020204" pitchFamily="34" charset="0"/>
              </a:rPr>
              <a:t>Kort over,</a:t>
            </a:r>
          </a:p>
          <a:p>
            <a:r>
              <a:rPr lang="da-DK" sz="1400" dirty="0">
                <a:cs typeface="Arial" panose="020B0604020202020204" pitchFamily="34" charset="0"/>
              </a:rPr>
              <a:t>  hvor der er mest </a:t>
            </a:r>
          </a:p>
          <a:p>
            <a:r>
              <a:rPr lang="da-DK" sz="1400" dirty="0">
                <a:cs typeface="Arial" panose="020B0604020202020204" pitchFamily="34" charset="0"/>
              </a:rPr>
              <a:t>  biodiversitet i </a:t>
            </a:r>
          </a:p>
          <a:p>
            <a:r>
              <a:rPr lang="da-DK" sz="1400" dirty="0">
                <a:cs typeface="Arial" panose="020B0604020202020204" pitchFamily="34" charset="0"/>
              </a:rPr>
              <a:t>  Vejle kommune”. </a:t>
            </a:r>
            <a:endParaRPr lang="da-DK" sz="1400" dirty="0"/>
          </a:p>
        </p:txBody>
      </p:sp>
      <p:sp>
        <p:nvSpPr>
          <p:cNvPr id="12" name="Tekstfelt 11">
            <a:extLst>
              <a:ext uri="{FF2B5EF4-FFF2-40B4-BE49-F238E27FC236}">
                <a16:creationId xmlns:a16="http://schemas.microsoft.com/office/drawing/2014/main" id="{0C9780A8-A94E-4AAE-154F-6A1B8D258F0B}"/>
              </a:ext>
            </a:extLst>
          </p:cNvPr>
          <p:cNvSpPr txBox="1"/>
          <p:nvPr/>
        </p:nvSpPr>
        <p:spPr>
          <a:xfrm>
            <a:off x="0" y="1335001"/>
            <a:ext cx="12627428" cy="461665"/>
          </a:xfrm>
          <a:prstGeom prst="rect">
            <a:avLst/>
          </a:prstGeom>
          <a:noFill/>
        </p:spPr>
        <p:txBody>
          <a:bodyPr wrap="square">
            <a:spAutoFit/>
          </a:bodyPr>
          <a:lstStyle/>
          <a:p>
            <a:r>
              <a:rPr lang="da-DK" sz="2300" b="1" dirty="0"/>
              <a:t>Ammitsbøl-Skov-området er det største, samlede naturområde i den syd- østlige del af kommunen</a:t>
            </a:r>
          </a:p>
        </p:txBody>
      </p:sp>
      <p:sp>
        <p:nvSpPr>
          <p:cNvPr id="17" name="Tekstfelt 16">
            <a:extLst>
              <a:ext uri="{FF2B5EF4-FFF2-40B4-BE49-F238E27FC236}">
                <a16:creationId xmlns:a16="http://schemas.microsoft.com/office/drawing/2014/main" id="{0E617B53-D4BD-644A-8040-84268FD3783D}"/>
              </a:ext>
            </a:extLst>
          </p:cNvPr>
          <p:cNvSpPr txBox="1"/>
          <p:nvPr/>
        </p:nvSpPr>
        <p:spPr>
          <a:xfrm>
            <a:off x="11118081" y="-750"/>
            <a:ext cx="1073919" cy="400110"/>
          </a:xfrm>
          <a:prstGeom prst="rect">
            <a:avLst/>
          </a:prstGeom>
          <a:noFill/>
        </p:spPr>
        <p:txBody>
          <a:bodyPr wrap="square" rtlCol="0">
            <a:spAutoFit/>
          </a:bodyPr>
          <a:lstStyle/>
          <a:p>
            <a:r>
              <a:rPr lang="da-DK" sz="2000" b="1" dirty="0">
                <a:solidFill>
                  <a:srgbClr val="00B050"/>
                </a:solidFill>
              </a:rPr>
              <a:t>Naturen</a:t>
            </a:r>
          </a:p>
        </p:txBody>
      </p:sp>
      <p:sp>
        <p:nvSpPr>
          <p:cNvPr id="20" name="Ellipse 19">
            <a:extLst>
              <a:ext uri="{FF2B5EF4-FFF2-40B4-BE49-F238E27FC236}">
                <a16:creationId xmlns:a16="http://schemas.microsoft.com/office/drawing/2014/main" id="{57B915C2-DE92-DA5C-9D17-93DC458AE526}"/>
              </a:ext>
            </a:extLst>
          </p:cNvPr>
          <p:cNvSpPr/>
          <p:nvPr/>
        </p:nvSpPr>
        <p:spPr>
          <a:xfrm>
            <a:off x="4623462" y="5240221"/>
            <a:ext cx="371425" cy="417625"/>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13" name="Billede 12">
            <a:extLst>
              <a:ext uri="{FF2B5EF4-FFF2-40B4-BE49-F238E27FC236}">
                <a16:creationId xmlns:a16="http://schemas.microsoft.com/office/drawing/2014/main" id="{280D9315-3469-39AB-C3C8-A707E34AE6A1}"/>
              </a:ext>
            </a:extLst>
          </p:cNvPr>
          <p:cNvPicPr>
            <a:picLocks noChangeAspect="1"/>
          </p:cNvPicPr>
          <p:nvPr/>
        </p:nvPicPr>
        <p:blipFill rotWithShape="1">
          <a:blip r:embed="rId2"/>
          <a:srcRect l="32078" t="42570" r="41356" b="20803"/>
          <a:stretch/>
        </p:blipFill>
        <p:spPr>
          <a:xfrm>
            <a:off x="3480677" y="2028494"/>
            <a:ext cx="5666073" cy="4394098"/>
          </a:xfrm>
          <a:prstGeom prst="rect">
            <a:avLst/>
          </a:prstGeom>
        </p:spPr>
      </p:pic>
      <p:cxnSp>
        <p:nvCxnSpPr>
          <p:cNvPr id="15" name="Lige pilforbindelse 14">
            <a:extLst>
              <a:ext uri="{FF2B5EF4-FFF2-40B4-BE49-F238E27FC236}">
                <a16:creationId xmlns:a16="http://schemas.microsoft.com/office/drawing/2014/main" id="{C6E97C97-7571-CCB1-8CE2-D848AB8E01F4}"/>
              </a:ext>
            </a:extLst>
          </p:cNvPr>
          <p:cNvCxnSpPr>
            <a:cxnSpLocks/>
          </p:cNvCxnSpPr>
          <p:nvPr/>
        </p:nvCxnSpPr>
        <p:spPr>
          <a:xfrm flipH="1">
            <a:off x="6567055" y="2122909"/>
            <a:ext cx="4096987" cy="349142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ekstfelt 31">
            <a:extLst>
              <a:ext uri="{FF2B5EF4-FFF2-40B4-BE49-F238E27FC236}">
                <a16:creationId xmlns:a16="http://schemas.microsoft.com/office/drawing/2014/main" id="{4933B97B-D44B-60EA-931E-3E23070D9E9E}"/>
              </a:ext>
            </a:extLst>
          </p:cNvPr>
          <p:cNvSpPr txBox="1"/>
          <p:nvPr/>
        </p:nvSpPr>
        <p:spPr>
          <a:xfrm>
            <a:off x="1" y="399360"/>
            <a:ext cx="12290960" cy="861774"/>
          </a:xfrm>
          <a:prstGeom prst="rect">
            <a:avLst/>
          </a:prstGeom>
          <a:solidFill>
            <a:schemeClr val="accent6">
              <a:lumMod val="20000"/>
              <a:lumOff val="80000"/>
            </a:schemeClr>
          </a:solidFill>
        </p:spPr>
        <p:txBody>
          <a:bodyPr wrap="square" rtlCol="0">
            <a:spAutoFit/>
          </a:bodyPr>
          <a:lstStyle/>
          <a:p>
            <a:r>
              <a:rPr lang="da-DK" sz="3600" dirty="0">
                <a:cs typeface="Arial" panose="020B0604020202020204" pitchFamily="34" charset="0"/>
              </a:rPr>
              <a:t>... </a:t>
            </a:r>
            <a:r>
              <a:rPr lang="da-DK" sz="3600" b="1" dirty="0">
                <a:cs typeface="Arial" panose="020B0604020202020204" pitchFamily="34" charset="0"/>
              </a:rPr>
              <a:t>I Vejle Kommune er naturen ”fraktioneret og mangler plads”</a:t>
            </a:r>
          </a:p>
          <a:p>
            <a:r>
              <a:rPr lang="da-DK" sz="1100" dirty="0">
                <a:latin typeface="Arial" panose="020B0604020202020204" pitchFamily="34" charset="0"/>
                <a:cs typeface="Arial" panose="020B0604020202020204" pitchFamily="34" charset="0"/>
              </a:rPr>
              <a:t>                                                                                                                                                                                                                         </a:t>
            </a:r>
            <a:r>
              <a:rPr lang="da-DK" sz="1400" dirty="0">
                <a:cs typeface="Arial" panose="020B0604020202020204" pitchFamily="34" charset="0"/>
              </a:rPr>
              <a:t>Vejle Kommune Biodiversitetsplan 2020 - 2024</a:t>
            </a:r>
          </a:p>
        </p:txBody>
      </p:sp>
      <p:sp>
        <p:nvSpPr>
          <p:cNvPr id="6" name="Tekstfelt 5">
            <a:extLst>
              <a:ext uri="{FF2B5EF4-FFF2-40B4-BE49-F238E27FC236}">
                <a16:creationId xmlns:a16="http://schemas.microsoft.com/office/drawing/2014/main" id="{C7B36D3D-0F63-9BC5-717F-B3FCB1721EDA}"/>
              </a:ext>
            </a:extLst>
          </p:cNvPr>
          <p:cNvSpPr txBox="1"/>
          <p:nvPr/>
        </p:nvSpPr>
        <p:spPr>
          <a:xfrm>
            <a:off x="74114" y="1985184"/>
            <a:ext cx="12192000" cy="2769989"/>
          </a:xfrm>
          <a:prstGeom prst="rect">
            <a:avLst/>
          </a:prstGeom>
          <a:solidFill>
            <a:schemeClr val="bg1"/>
          </a:solidFill>
        </p:spPr>
        <p:txBody>
          <a:bodyPr wrap="square" rtlCol="0">
            <a:spAutoFit/>
          </a:bodyPr>
          <a:lstStyle/>
          <a:p>
            <a:r>
              <a:rPr lang="da-DK" sz="2800" b="1" dirty="0">
                <a:solidFill>
                  <a:srgbClr val="FF0000"/>
                </a:solidFill>
                <a:effectLst/>
                <a:ea typeface="Calibri" panose="020F0502020204030204" pitchFamily="34" charset="0"/>
                <a:cs typeface="Times New Roman" panose="02020603050405020304" pitchFamily="18" charset="0"/>
              </a:rPr>
              <a:t>7% </a:t>
            </a:r>
            <a:r>
              <a:rPr lang="da-DK" sz="2800" b="1" dirty="0">
                <a:ea typeface="Calibri" panose="020F0502020204030204" pitchFamily="34" charset="0"/>
                <a:cs typeface="Times New Roman" panose="02020603050405020304" pitchFamily="18" charset="0"/>
              </a:rPr>
              <a:t>af </a:t>
            </a:r>
            <a:r>
              <a:rPr lang="da-DK" sz="2800" b="1" u="sng" dirty="0">
                <a:ea typeface="Calibri" panose="020F0502020204030204" pitchFamily="34" charset="0"/>
                <a:cs typeface="Times New Roman" panose="02020603050405020304" pitchFamily="18" charset="0"/>
              </a:rPr>
              <a:t>Vejles</a:t>
            </a:r>
            <a:r>
              <a:rPr lang="da-DK" sz="2800" b="1" dirty="0">
                <a:ea typeface="Calibri" panose="020F0502020204030204" pitchFamily="34" charset="0"/>
                <a:cs typeface="Times New Roman" panose="02020603050405020304" pitchFamily="18" charset="0"/>
              </a:rPr>
              <a:t> samlede areal er beskyttet natur.          </a:t>
            </a:r>
            <a:r>
              <a:rPr lang="da-DK" sz="1600" dirty="0">
                <a:ea typeface="Calibri" panose="020F0502020204030204" pitchFamily="34" charset="0"/>
                <a:cs typeface="Times New Roman" panose="02020603050405020304" pitchFamily="18" charset="0"/>
              </a:rPr>
              <a:t>Naturkvalitetsplan 2015-25 Vejle Kommune</a:t>
            </a:r>
          </a:p>
          <a:p>
            <a:r>
              <a:rPr lang="da-DK" sz="500" b="1" dirty="0">
                <a:ea typeface="Calibri" panose="020F0502020204030204" pitchFamily="34" charset="0"/>
                <a:cs typeface="Times New Roman" panose="02020603050405020304" pitchFamily="18" charset="0"/>
              </a:rPr>
              <a:t> </a:t>
            </a:r>
          </a:p>
          <a:p>
            <a:r>
              <a:rPr lang="da-DK" sz="2800" b="1" dirty="0">
                <a:solidFill>
                  <a:srgbClr val="FF0000"/>
                </a:solidFill>
                <a:ea typeface="Calibri" panose="020F0502020204030204" pitchFamily="34" charset="0"/>
                <a:cs typeface="Times New Roman" panose="02020603050405020304" pitchFamily="18" charset="0"/>
              </a:rPr>
              <a:t>10%</a:t>
            </a:r>
            <a:r>
              <a:rPr lang="da-DK" sz="2800" b="1" dirty="0">
                <a:ea typeface="Calibri" panose="020F0502020204030204" pitchFamily="34" charset="0"/>
                <a:cs typeface="Times New Roman" panose="02020603050405020304" pitchFamily="18" charset="0"/>
              </a:rPr>
              <a:t> er landsgennemsnittet </a:t>
            </a:r>
          </a:p>
          <a:p>
            <a:r>
              <a:rPr lang="da-DK" sz="500" b="1" dirty="0">
                <a:ea typeface="Calibri" panose="020F0502020204030204" pitchFamily="34" charset="0"/>
                <a:cs typeface="Times New Roman" panose="02020603050405020304" pitchFamily="18" charset="0"/>
              </a:rPr>
              <a:t> </a:t>
            </a:r>
          </a:p>
          <a:p>
            <a:r>
              <a:rPr lang="da-DK" sz="3600" b="1" dirty="0">
                <a:solidFill>
                  <a:srgbClr val="FF0000"/>
                </a:solidFill>
                <a:ea typeface="Calibri" panose="020F0502020204030204" pitchFamily="34" charset="0"/>
                <a:cs typeface="Times New Roman" panose="02020603050405020304" pitchFamily="18" charset="0"/>
              </a:rPr>
              <a:t>30 % </a:t>
            </a:r>
            <a:r>
              <a:rPr lang="da-DK" sz="2800" b="1" dirty="0">
                <a:ea typeface="Calibri" panose="020F0502020204030204" pitchFamily="34" charset="0"/>
                <a:cs typeface="Times New Roman" panose="02020603050405020304" pitchFamily="18" charset="0"/>
              </a:rPr>
              <a:t>er </a:t>
            </a:r>
            <a:r>
              <a:rPr lang="da-DK" sz="3600" b="1" dirty="0" err="1">
                <a:ea typeface="Calibri" panose="020F0502020204030204" pitchFamily="34" charset="0"/>
                <a:cs typeface="Times New Roman" panose="02020603050405020304" pitchFamily="18" charset="0"/>
              </a:rPr>
              <a:t>Eu’s</a:t>
            </a:r>
            <a:r>
              <a:rPr lang="da-DK" sz="3600" b="1" dirty="0">
                <a:ea typeface="Calibri" panose="020F0502020204030204" pitchFamily="34" charset="0"/>
                <a:cs typeface="Times New Roman" panose="02020603050405020304" pitchFamily="18" charset="0"/>
              </a:rPr>
              <a:t> 2030-mål, som Danmark har tilsluttet sig </a:t>
            </a:r>
            <a:endParaRPr lang="da-DK" sz="1600" dirty="0">
              <a:ea typeface="Calibri" panose="020F0502020204030204" pitchFamily="34" charset="0"/>
              <a:cs typeface="Times New Roman" panose="02020603050405020304" pitchFamily="18" charset="0"/>
            </a:endParaRPr>
          </a:p>
          <a:p>
            <a:r>
              <a:rPr lang="da-DK" sz="1600" dirty="0">
                <a:ea typeface="Calibri" panose="020F0502020204030204" pitchFamily="34" charset="0"/>
                <a:cs typeface="Times New Roman" panose="02020603050405020304" pitchFamily="18" charset="0"/>
              </a:rPr>
              <a:t>                                                                                                                                                                                               Verdensnaturfonden  15-6-2020           </a:t>
            </a:r>
            <a:endParaRPr lang="da-DK" sz="2800" b="1" dirty="0">
              <a:ea typeface="Calibri" panose="020F0502020204030204" pitchFamily="34" charset="0"/>
              <a:cs typeface="Times New Roman" panose="02020603050405020304" pitchFamily="18" charset="0"/>
            </a:endParaRPr>
          </a:p>
          <a:p>
            <a:r>
              <a:rPr lang="da-DK" sz="2800" b="1" dirty="0">
                <a:ea typeface="Calibri" panose="020F0502020204030204" pitchFamily="34" charset="0"/>
                <a:cs typeface="Times New Roman" panose="02020603050405020304" pitchFamily="18" charset="0"/>
              </a:rPr>
              <a:t>Danmark</a:t>
            </a:r>
            <a:r>
              <a:rPr lang="da-DK" sz="2800" b="1" dirty="0">
                <a:effectLst/>
                <a:ea typeface="Calibri" panose="020F0502020204030204" pitchFamily="34" charset="0"/>
                <a:cs typeface="Times New Roman" panose="02020603050405020304" pitchFamily="18" charset="0"/>
              </a:rPr>
              <a:t> indtager en sidsteplads på europæisk plan i forhold til at efterleve mål om naturområder.                                                                           </a:t>
            </a:r>
            <a:r>
              <a:rPr lang="da-DK" sz="1800" dirty="0">
                <a:effectLst/>
                <a:ea typeface="Calibri" panose="020F0502020204030204" pitchFamily="34" charset="0"/>
                <a:cs typeface="Times New Roman" panose="02020603050405020304" pitchFamily="18" charset="0"/>
              </a:rPr>
              <a:t> </a:t>
            </a:r>
            <a:r>
              <a:rPr lang="da-DK" sz="1600" dirty="0">
                <a:effectLst/>
                <a:ea typeface="Calibri" panose="020F0502020204030204" pitchFamily="34" charset="0"/>
                <a:cs typeface="Times New Roman" panose="02020603050405020304" pitchFamily="18" charset="0"/>
              </a:rPr>
              <a:t>Verdensnaturfonden 15-6-2020</a:t>
            </a:r>
            <a:endParaRPr lang="da-DK" sz="1600" dirty="0"/>
          </a:p>
        </p:txBody>
      </p:sp>
      <p:sp>
        <p:nvSpPr>
          <p:cNvPr id="3" name="Tekstfelt 2">
            <a:extLst>
              <a:ext uri="{FF2B5EF4-FFF2-40B4-BE49-F238E27FC236}">
                <a16:creationId xmlns:a16="http://schemas.microsoft.com/office/drawing/2014/main" id="{FD68ABF8-7AB2-D957-8F84-1C91F8680D10}"/>
              </a:ext>
            </a:extLst>
          </p:cNvPr>
          <p:cNvSpPr txBox="1"/>
          <p:nvPr/>
        </p:nvSpPr>
        <p:spPr>
          <a:xfrm>
            <a:off x="89913" y="6476793"/>
            <a:ext cx="12012173" cy="369332"/>
          </a:xfrm>
          <a:prstGeom prst="rect">
            <a:avLst/>
          </a:prstGeom>
          <a:noFill/>
        </p:spPr>
        <p:txBody>
          <a:bodyPr wrap="square" rtlCol="0">
            <a:spAutoFit/>
          </a:bodyPr>
          <a:lstStyle/>
          <a:p>
            <a:r>
              <a:rPr lang="da-DK" b="1" dirty="0"/>
              <a:t>Grøn energi har derimod nået 90 % af sit 2030 mål - mest i form af solceller (2022) </a:t>
            </a:r>
          </a:p>
        </p:txBody>
      </p:sp>
    </p:spTree>
    <p:extLst>
      <p:ext uri="{BB962C8B-B14F-4D97-AF65-F5344CB8AC3E}">
        <p14:creationId xmlns:p14="http://schemas.microsoft.com/office/powerpoint/2010/main" val="238461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5AA9AC8D-C740-DB8E-C702-DC5C8B79D766}"/>
              </a:ext>
            </a:extLst>
          </p:cNvPr>
          <p:cNvPicPr>
            <a:picLocks noChangeAspect="1"/>
          </p:cNvPicPr>
          <p:nvPr/>
        </p:nvPicPr>
        <p:blipFill rotWithShape="1">
          <a:blip r:embed="rId2"/>
          <a:srcRect l="27813" t="31270" r="28503" b="14793"/>
          <a:stretch/>
        </p:blipFill>
        <p:spPr bwMode="auto">
          <a:xfrm>
            <a:off x="2691061" y="109690"/>
            <a:ext cx="9559820" cy="6638621"/>
          </a:xfrm>
          <a:prstGeom prst="rect">
            <a:avLst/>
          </a:prstGeom>
          <a:ln>
            <a:noFill/>
          </a:ln>
          <a:extLst>
            <a:ext uri="{53640926-AAD7-44D8-BBD7-CCE9431645EC}">
              <a14:shadowObscured xmlns:a14="http://schemas.microsoft.com/office/drawing/2010/main"/>
            </a:ext>
          </a:extLst>
        </p:spPr>
      </p:pic>
      <p:sp>
        <p:nvSpPr>
          <p:cNvPr id="4" name="Tekstfelt 3">
            <a:extLst>
              <a:ext uri="{FF2B5EF4-FFF2-40B4-BE49-F238E27FC236}">
                <a16:creationId xmlns:a16="http://schemas.microsoft.com/office/drawing/2014/main" id="{8DFA6230-2C0B-C7B6-A016-C8922A377B58}"/>
              </a:ext>
            </a:extLst>
          </p:cNvPr>
          <p:cNvSpPr txBox="1"/>
          <p:nvPr/>
        </p:nvSpPr>
        <p:spPr>
          <a:xfrm>
            <a:off x="0" y="0"/>
            <a:ext cx="12309762" cy="1631216"/>
          </a:xfrm>
          <a:prstGeom prst="rect">
            <a:avLst/>
          </a:prstGeom>
          <a:solidFill>
            <a:schemeClr val="bg1"/>
          </a:solidFill>
        </p:spPr>
        <p:txBody>
          <a:bodyPr wrap="square" rtlCol="0">
            <a:spAutoFit/>
          </a:bodyPr>
          <a:lstStyle/>
          <a:p>
            <a:r>
              <a:rPr lang="da-DK" sz="2800" b="1" u="sng" dirty="0"/>
              <a:t>‘GRØNT DANMARKSKORT’</a:t>
            </a:r>
            <a:r>
              <a:rPr lang="da-DK" u="sng" dirty="0"/>
              <a:t> </a:t>
            </a:r>
            <a:r>
              <a:rPr lang="da-DK" dirty="0"/>
              <a:t> ”</a:t>
            </a:r>
            <a:r>
              <a:rPr lang="da-DK" sz="1800" b="1" dirty="0">
                <a:effectLst/>
                <a:latin typeface="Times New Roman" panose="02020603050405020304" pitchFamily="18" charset="0"/>
                <a:ea typeface="Calibri" panose="020F0502020204030204" pitchFamily="34" charset="0"/>
              </a:rPr>
              <a:t>er en masterplan over den eksisterende natur og den potentielle natur, </a:t>
            </a:r>
          </a:p>
          <a:p>
            <a:r>
              <a:rPr lang="da-DK" sz="1800" b="1" dirty="0">
                <a:effectLst/>
                <a:latin typeface="Times New Roman" panose="02020603050405020304" pitchFamily="18" charset="0"/>
                <a:ea typeface="Calibri" panose="020F0502020204030204" pitchFamily="34" charset="0"/>
              </a:rPr>
              <a:t>som den kommunale </a:t>
            </a:r>
            <a:r>
              <a:rPr lang="da-DK" sz="1800" b="1" u="sng" dirty="0">
                <a:effectLst/>
                <a:latin typeface="Times New Roman" panose="02020603050405020304" pitchFamily="18" charset="0"/>
                <a:ea typeface="Calibri" panose="020F0502020204030204" pitchFamily="34" charset="0"/>
              </a:rPr>
              <a:t>indsats fremover fokuserer på </a:t>
            </a:r>
            <a:r>
              <a:rPr lang="da-DK" sz="1800" b="1" dirty="0">
                <a:effectLst/>
                <a:latin typeface="Times New Roman" panose="02020603050405020304" pitchFamily="18" charset="0"/>
                <a:ea typeface="Calibri" panose="020F0502020204030204" pitchFamily="34" charset="0"/>
              </a:rPr>
              <a:t>… </a:t>
            </a:r>
            <a:r>
              <a:rPr lang="da-DK" sz="1800" b="1" dirty="0">
                <a:effectLst/>
                <a:latin typeface="Times New Roman" panose="02020603050405020304" pitchFamily="18" charset="0"/>
                <a:ea typeface="Times New Roman" panose="02020603050405020304" pitchFamily="18" charset="0"/>
              </a:rPr>
              <a:t>herunder de særligt værdifulde naturområder … Økologiske forbindelseslinjer    Potentielle økologiske forbindelseslinjer    Potentielle naturområder ”</a:t>
            </a:r>
          </a:p>
          <a:p>
            <a:r>
              <a:rPr lang="da-DK" b="1" dirty="0">
                <a:latin typeface="Times New Roman" panose="02020603050405020304" pitchFamily="18" charset="0"/>
                <a:ea typeface="Times New Roman" panose="02020603050405020304" pitchFamily="18" charset="0"/>
              </a:rPr>
              <a:t>(: alle disse kategorier er udpegede i Ammitsbøl </a:t>
            </a:r>
            <a:r>
              <a:rPr lang="da-DK" b="1" dirty="0" err="1">
                <a:latin typeface="Times New Roman" panose="02020603050405020304" pitchFamily="18" charset="0"/>
                <a:ea typeface="Times New Roman" panose="02020603050405020304" pitchFamily="18" charset="0"/>
              </a:rPr>
              <a:t>Skov-området</a:t>
            </a:r>
            <a:r>
              <a:rPr lang="da-DK" b="1" dirty="0">
                <a:latin typeface="Times New Roman" panose="02020603050405020304" pitchFamily="18" charset="0"/>
                <a:ea typeface="Times New Roman" panose="02020603050405020304" pitchFamily="18" charset="0"/>
              </a:rPr>
              <a:t> )                                                       </a:t>
            </a:r>
            <a:r>
              <a:rPr lang="da-DK" b="1" i="1" dirty="0">
                <a:latin typeface="Calibri" panose="020F0502020204030204" pitchFamily="34" charset="0"/>
              </a:rPr>
              <a:t>Kommuneplan 2021-2033</a:t>
            </a:r>
            <a:endParaRPr lang="da-DK" b="1" dirty="0">
              <a:latin typeface="Times New Roman" panose="02020603050405020304" pitchFamily="18" charset="0"/>
              <a:ea typeface="Times New Roman" panose="02020603050405020304" pitchFamily="18" charset="0"/>
            </a:endParaRPr>
          </a:p>
          <a:p>
            <a:r>
              <a:rPr lang="da-DK" dirty="0"/>
              <a:t>                                                                   </a:t>
            </a:r>
            <a:endParaRPr lang="da-DK" sz="1600" b="1" dirty="0"/>
          </a:p>
        </p:txBody>
      </p:sp>
      <p:sp>
        <p:nvSpPr>
          <p:cNvPr id="5" name="Tekstfelt 4">
            <a:extLst>
              <a:ext uri="{FF2B5EF4-FFF2-40B4-BE49-F238E27FC236}">
                <a16:creationId xmlns:a16="http://schemas.microsoft.com/office/drawing/2014/main" id="{2A34F264-A709-E2D4-D79E-156156E0D0D1}"/>
              </a:ext>
            </a:extLst>
          </p:cNvPr>
          <p:cNvSpPr txBox="1"/>
          <p:nvPr/>
        </p:nvSpPr>
        <p:spPr>
          <a:xfrm>
            <a:off x="0" y="5226784"/>
            <a:ext cx="12275127" cy="1631216"/>
          </a:xfrm>
          <a:prstGeom prst="rect">
            <a:avLst/>
          </a:prstGeom>
          <a:solidFill>
            <a:schemeClr val="bg2"/>
          </a:solidFill>
        </p:spPr>
        <p:txBody>
          <a:bodyPr wrap="square">
            <a:spAutoFit/>
          </a:bodyPr>
          <a:lstStyle/>
          <a:p>
            <a:r>
              <a:rPr lang="da-DK" sz="2800" dirty="0"/>
              <a:t>   Selv </a:t>
            </a:r>
            <a:r>
              <a:rPr lang="da-DK" sz="2800" u="sng" dirty="0"/>
              <a:t>Green Power Denmark </a:t>
            </a:r>
            <a:r>
              <a:rPr lang="da-DK" sz="1800" dirty="0"/>
              <a:t>(BIAS: interesseorganisation for </a:t>
            </a:r>
            <a:r>
              <a:rPr lang="da-DK" sz="1800" u="sng" dirty="0"/>
              <a:t>grøn </a:t>
            </a:r>
            <a:r>
              <a:rPr lang="da-DK" sz="1800" u="sng" dirty="0" err="1"/>
              <a:t>EL-produktion</a:t>
            </a:r>
            <a:r>
              <a:rPr lang="da-DK" sz="1800" dirty="0"/>
              <a:t>) </a:t>
            </a:r>
            <a:r>
              <a:rPr lang="da-DK" sz="2800" dirty="0"/>
              <a:t>har i januar udtalt:</a:t>
            </a:r>
          </a:p>
          <a:p>
            <a:r>
              <a:rPr lang="da-DK" sz="2800" b="1" dirty="0"/>
              <a:t>  ”Vi skal være bedre til at samtænke klima og biodiversitet, så det ikke konflikter</a:t>
            </a:r>
          </a:p>
          <a:p>
            <a:r>
              <a:rPr lang="da-DK" sz="2800" b="1" dirty="0"/>
              <a:t>    med den nødvendige udbygning med vedvarende energi”</a:t>
            </a:r>
            <a:r>
              <a:rPr lang="da-DK" sz="1600" i="1" dirty="0"/>
              <a:t>      Afdelingschef for land og marked  i</a:t>
            </a:r>
          </a:p>
          <a:p>
            <a:r>
              <a:rPr lang="da-DK" sz="1600" i="1" dirty="0"/>
              <a:t>                                                                                                                                                                  </a:t>
            </a:r>
            <a:r>
              <a:rPr lang="da-DK" sz="1600" i="1" u="sng" dirty="0"/>
              <a:t>Green Power Denmark,</a:t>
            </a:r>
            <a:r>
              <a:rPr lang="da-DK" sz="1600" i="1" dirty="0"/>
              <a:t> Jacob </a:t>
            </a:r>
            <a:r>
              <a:rPr lang="da-DK" sz="1600" i="1" dirty="0" err="1"/>
              <a:t>Klivager</a:t>
            </a:r>
            <a:r>
              <a:rPr lang="da-DK" sz="1600" i="1" dirty="0"/>
              <a:t> Vestergaard</a:t>
            </a:r>
            <a:endParaRPr lang="da-DK" sz="2800" dirty="0"/>
          </a:p>
        </p:txBody>
      </p:sp>
      <p:sp>
        <p:nvSpPr>
          <p:cNvPr id="2" name="Tekstfelt 1">
            <a:extLst>
              <a:ext uri="{FF2B5EF4-FFF2-40B4-BE49-F238E27FC236}">
                <a16:creationId xmlns:a16="http://schemas.microsoft.com/office/drawing/2014/main" id="{4A3B1D60-3CCD-AB47-07A1-F655D2FAF4C9}"/>
              </a:ext>
            </a:extLst>
          </p:cNvPr>
          <p:cNvSpPr txBox="1"/>
          <p:nvPr/>
        </p:nvSpPr>
        <p:spPr>
          <a:xfrm>
            <a:off x="11118081" y="-750"/>
            <a:ext cx="1073919" cy="400110"/>
          </a:xfrm>
          <a:prstGeom prst="rect">
            <a:avLst/>
          </a:prstGeom>
          <a:noFill/>
        </p:spPr>
        <p:txBody>
          <a:bodyPr wrap="square" rtlCol="0">
            <a:spAutoFit/>
          </a:bodyPr>
          <a:lstStyle/>
          <a:p>
            <a:r>
              <a:rPr lang="da-DK" sz="2000" b="1" dirty="0">
                <a:solidFill>
                  <a:srgbClr val="00B050"/>
                </a:solidFill>
              </a:rPr>
              <a:t>Naturen</a:t>
            </a:r>
          </a:p>
        </p:txBody>
      </p:sp>
    </p:spTree>
    <p:extLst>
      <p:ext uri="{BB962C8B-B14F-4D97-AF65-F5344CB8AC3E}">
        <p14:creationId xmlns:p14="http://schemas.microsoft.com/office/powerpoint/2010/main" val="2773098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EF5CF27-916B-44B1-C66F-BB5BCDBFC61B}"/>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400000"/>
                    </a14:imgEffect>
                    <a14:imgEffect>
                      <a14:brightnessContrast contrast="-40000"/>
                    </a14:imgEffect>
                  </a14:imgLayer>
                </a14:imgProps>
              </a:ext>
            </a:extLst>
          </a:blip>
          <a:srcRect l="31355" t="54424" r="18675" b="9237"/>
          <a:stretch/>
        </p:blipFill>
        <p:spPr>
          <a:xfrm>
            <a:off x="911786" y="2124698"/>
            <a:ext cx="10227163" cy="4183597"/>
          </a:xfrm>
          <a:prstGeom prst="rect">
            <a:avLst/>
          </a:prstGeom>
        </p:spPr>
      </p:pic>
      <p:sp>
        <p:nvSpPr>
          <p:cNvPr id="4" name="Tekstfelt 3">
            <a:extLst>
              <a:ext uri="{FF2B5EF4-FFF2-40B4-BE49-F238E27FC236}">
                <a16:creationId xmlns:a16="http://schemas.microsoft.com/office/drawing/2014/main" id="{B76DC9D1-6CD8-4D59-B84C-DEBE9A114D12}"/>
              </a:ext>
            </a:extLst>
          </p:cNvPr>
          <p:cNvSpPr txBox="1"/>
          <p:nvPr/>
        </p:nvSpPr>
        <p:spPr>
          <a:xfrm>
            <a:off x="0" y="351972"/>
            <a:ext cx="12074487" cy="2031325"/>
          </a:xfrm>
          <a:prstGeom prst="rect">
            <a:avLst/>
          </a:prstGeom>
          <a:noFill/>
        </p:spPr>
        <p:txBody>
          <a:bodyPr wrap="square" rtlCol="0">
            <a:spAutoFit/>
          </a:bodyPr>
          <a:lstStyle/>
          <a:p>
            <a:pPr algn="ctr"/>
            <a:r>
              <a:rPr lang="da-DK" sz="3600" dirty="0"/>
              <a:t>KOMMUNEPLANEN (2021-33) UDPEGER OMRÅDET SOM</a:t>
            </a:r>
          </a:p>
          <a:p>
            <a:pPr algn="ctr"/>
            <a:r>
              <a:rPr lang="da-DK" sz="3600" b="1" dirty="0"/>
              <a:t>Særlig støjfølsomt friluftsområde</a:t>
            </a:r>
          </a:p>
          <a:p>
            <a:pPr algn="ctr"/>
            <a:endParaRPr lang="da-DK" sz="3600" dirty="0"/>
          </a:p>
          <a:p>
            <a:endParaRPr lang="da-DK" dirty="0"/>
          </a:p>
        </p:txBody>
      </p:sp>
      <p:sp>
        <p:nvSpPr>
          <p:cNvPr id="5" name="Tekstfelt 4">
            <a:extLst>
              <a:ext uri="{FF2B5EF4-FFF2-40B4-BE49-F238E27FC236}">
                <a16:creationId xmlns:a16="http://schemas.microsoft.com/office/drawing/2014/main" id="{FCD497EA-3002-B2C3-1A64-91056E8E6D79}"/>
              </a:ext>
            </a:extLst>
          </p:cNvPr>
          <p:cNvSpPr txBox="1"/>
          <p:nvPr/>
        </p:nvSpPr>
        <p:spPr>
          <a:xfrm>
            <a:off x="117513" y="933315"/>
            <a:ext cx="11956974" cy="769441"/>
          </a:xfrm>
          <a:prstGeom prst="rect">
            <a:avLst/>
          </a:prstGeom>
          <a:noFill/>
        </p:spPr>
        <p:txBody>
          <a:bodyPr wrap="square" rtlCol="0">
            <a:spAutoFit/>
          </a:bodyPr>
          <a:lstStyle/>
          <a:p>
            <a:r>
              <a:rPr lang="da-DK" sz="4400" b="1" dirty="0"/>
              <a:t>  </a:t>
            </a:r>
          </a:p>
        </p:txBody>
      </p:sp>
      <p:sp>
        <p:nvSpPr>
          <p:cNvPr id="8" name="Tekstfelt 7">
            <a:extLst>
              <a:ext uri="{FF2B5EF4-FFF2-40B4-BE49-F238E27FC236}">
                <a16:creationId xmlns:a16="http://schemas.microsoft.com/office/drawing/2014/main" id="{0E85C9AD-9B1C-A1B2-BD04-11CCF9BD0236}"/>
              </a:ext>
            </a:extLst>
          </p:cNvPr>
          <p:cNvSpPr txBox="1"/>
          <p:nvPr/>
        </p:nvSpPr>
        <p:spPr>
          <a:xfrm>
            <a:off x="10274300" y="0"/>
            <a:ext cx="2032000" cy="400110"/>
          </a:xfrm>
          <a:prstGeom prst="rect">
            <a:avLst/>
          </a:prstGeom>
          <a:noFill/>
        </p:spPr>
        <p:txBody>
          <a:bodyPr wrap="square" rtlCol="0">
            <a:spAutoFit/>
          </a:bodyPr>
          <a:lstStyle/>
          <a:p>
            <a:r>
              <a:rPr lang="da-DK" sz="2000" b="1" dirty="0">
                <a:solidFill>
                  <a:srgbClr val="00B050"/>
                </a:solidFill>
              </a:rPr>
              <a:t>Støjfølsom natur</a:t>
            </a:r>
          </a:p>
        </p:txBody>
      </p:sp>
    </p:spTree>
    <p:extLst>
      <p:ext uri="{BB962C8B-B14F-4D97-AF65-F5344CB8AC3E}">
        <p14:creationId xmlns:p14="http://schemas.microsoft.com/office/powerpoint/2010/main" val="2145686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F44A64-66F1-434C-3B95-C0D4397414D6}"/>
              </a:ext>
            </a:extLst>
          </p:cNvPr>
          <p:cNvSpPr>
            <a:spLocks noGrp="1"/>
          </p:cNvSpPr>
          <p:nvPr>
            <p:ph type="title"/>
          </p:nvPr>
        </p:nvSpPr>
        <p:spPr>
          <a:xfrm>
            <a:off x="-1" y="78986"/>
            <a:ext cx="12192000" cy="1325563"/>
          </a:xfrm>
        </p:spPr>
        <p:txBody>
          <a:bodyPr>
            <a:normAutofit/>
          </a:bodyPr>
          <a:lstStyle/>
          <a:p>
            <a:pPr algn="ctr"/>
            <a:r>
              <a:rPr lang="da-DK" sz="3600" dirty="0"/>
              <a:t>Shelterpladsen for veteraner ligger i dette støjfri område, og de er en sjældenhed i Danmark i dag </a:t>
            </a:r>
          </a:p>
        </p:txBody>
      </p:sp>
      <p:pic>
        <p:nvPicPr>
          <p:cNvPr id="3" name="Billede 2">
            <a:extLst>
              <a:ext uri="{FF2B5EF4-FFF2-40B4-BE49-F238E27FC236}">
                <a16:creationId xmlns:a16="http://schemas.microsoft.com/office/drawing/2014/main" id="{3EF5CF27-916B-44B1-C66F-BB5BCDBFC61B}"/>
              </a:ext>
            </a:extLst>
          </p:cNvPr>
          <p:cNvPicPr>
            <a:picLocks noChangeAspect="1"/>
          </p:cNvPicPr>
          <p:nvPr/>
        </p:nvPicPr>
        <p:blipFill rotWithShape="1">
          <a:blip r:embed="rId2"/>
          <a:srcRect l="31355" t="51406" r="18675" b="9237"/>
          <a:stretch/>
        </p:blipFill>
        <p:spPr>
          <a:xfrm>
            <a:off x="437680" y="1530006"/>
            <a:ext cx="10944654" cy="4848898"/>
          </a:xfrm>
          <a:prstGeom prst="rect">
            <a:avLst/>
          </a:prstGeom>
        </p:spPr>
      </p:pic>
      <p:pic>
        <p:nvPicPr>
          <p:cNvPr id="4" name="Picture 2">
            <a:extLst>
              <a:ext uri="{FF2B5EF4-FFF2-40B4-BE49-F238E27FC236}">
                <a16:creationId xmlns:a16="http://schemas.microsoft.com/office/drawing/2014/main" id="{CCABB004-5DBA-DBB7-DC87-CF628721D8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1270" y="1533555"/>
            <a:ext cx="5353050" cy="5334000"/>
          </a:xfrm>
          <a:prstGeom prst="rect">
            <a:avLst/>
          </a:prstGeom>
          <a:noFill/>
          <a:extLst>
            <a:ext uri="{909E8E84-426E-40DD-AFC4-6F175D3DCCD1}">
              <a14:hiddenFill xmlns:a14="http://schemas.microsoft.com/office/drawing/2010/main">
                <a:solidFill>
                  <a:srgbClr val="FFFFFF"/>
                </a:solidFill>
              </a14:hiddenFill>
            </a:ext>
          </a:extLst>
        </p:spPr>
      </p:pic>
      <p:sp>
        <p:nvSpPr>
          <p:cNvPr id="5" name="Ligebenet trekant 4">
            <a:extLst>
              <a:ext uri="{FF2B5EF4-FFF2-40B4-BE49-F238E27FC236}">
                <a16:creationId xmlns:a16="http://schemas.microsoft.com/office/drawing/2014/main" id="{E96F9777-87CE-924D-7E43-DE51FADDC75C}"/>
              </a:ext>
            </a:extLst>
          </p:cNvPr>
          <p:cNvSpPr/>
          <p:nvPr/>
        </p:nvSpPr>
        <p:spPr>
          <a:xfrm>
            <a:off x="5358345" y="4760820"/>
            <a:ext cx="331656" cy="369332"/>
          </a:xfrm>
          <a:prstGeom prst="triangl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Ligebenet trekant 5">
            <a:extLst>
              <a:ext uri="{FF2B5EF4-FFF2-40B4-BE49-F238E27FC236}">
                <a16:creationId xmlns:a16="http://schemas.microsoft.com/office/drawing/2014/main" id="{A952EC88-E3EC-8E8E-6A4C-A5985827137F}"/>
              </a:ext>
            </a:extLst>
          </p:cNvPr>
          <p:cNvSpPr/>
          <p:nvPr/>
        </p:nvSpPr>
        <p:spPr>
          <a:xfrm>
            <a:off x="106024" y="643123"/>
            <a:ext cx="331656" cy="369332"/>
          </a:xfrm>
          <a:prstGeom prst="triangl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Ligebenet trekant 6">
            <a:extLst>
              <a:ext uri="{FF2B5EF4-FFF2-40B4-BE49-F238E27FC236}">
                <a16:creationId xmlns:a16="http://schemas.microsoft.com/office/drawing/2014/main" id="{4C9974A1-CC2D-76B5-855F-F91A8B09B1F1}"/>
              </a:ext>
            </a:extLst>
          </p:cNvPr>
          <p:cNvSpPr/>
          <p:nvPr/>
        </p:nvSpPr>
        <p:spPr>
          <a:xfrm>
            <a:off x="11754320" y="643123"/>
            <a:ext cx="331656" cy="369332"/>
          </a:xfrm>
          <a:prstGeom prst="triangl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8" name="Tekstfelt 7">
            <a:extLst>
              <a:ext uri="{FF2B5EF4-FFF2-40B4-BE49-F238E27FC236}">
                <a16:creationId xmlns:a16="http://schemas.microsoft.com/office/drawing/2014/main" id="{214313AF-378D-A443-7B5B-F0024232EC6A}"/>
              </a:ext>
            </a:extLst>
          </p:cNvPr>
          <p:cNvSpPr txBox="1"/>
          <p:nvPr/>
        </p:nvSpPr>
        <p:spPr>
          <a:xfrm>
            <a:off x="0" y="5711954"/>
            <a:ext cx="2545873" cy="307777"/>
          </a:xfrm>
          <a:prstGeom prst="rect">
            <a:avLst/>
          </a:prstGeom>
          <a:solidFill>
            <a:schemeClr val="bg1"/>
          </a:solidFill>
        </p:spPr>
        <p:txBody>
          <a:bodyPr wrap="square">
            <a:spAutoFit/>
          </a:bodyPr>
          <a:lstStyle/>
          <a:p>
            <a:r>
              <a:rPr lang="da-DK" sz="1400" i="1" dirty="0">
                <a:latin typeface="Calibri" panose="020F0502020204030204" pitchFamily="34" charset="0"/>
              </a:rPr>
              <a:t>Vejle Kommuneplan 2021-2033</a:t>
            </a:r>
            <a:endParaRPr lang="da-DK" sz="1400" dirty="0"/>
          </a:p>
        </p:txBody>
      </p:sp>
      <p:sp>
        <p:nvSpPr>
          <p:cNvPr id="12" name="Tekstfelt 11">
            <a:extLst>
              <a:ext uri="{FF2B5EF4-FFF2-40B4-BE49-F238E27FC236}">
                <a16:creationId xmlns:a16="http://schemas.microsoft.com/office/drawing/2014/main" id="{5EBDBF6E-3FE2-EBF6-CECE-6562E5237987}"/>
              </a:ext>
            </a:extLst>
          </p:cNvPr>
          <p:cNvSpPr txBox="1"/>
          <p:nvPr/>
        </p:nvSpPr>
        <p:spPr>
          <a:xfrm>
            <a:off x="10274300" y="0"/>
            <a:ext cx="2032000" cy="400110"/>
          </a:xfrm>
          <a:prstGeom prst="rect">
            <a:avLst/>
          </a:prstGeom>
          <a:noFill/>
        </p:spPr>
        <p:txBody>
          <a:bodyPr wrap="square" rtlCol="0">
            <a:spAutoFit/>
          </a:bodyPr>
          <a:lstStyle/>
          <a:p>
            <a:r>
              <a:rPr lang="da-DK" sz="2000" b="1" dirty="0">
                <a:solidFill>
                  <a:srgbClr val="00B050"/>
                </a:solidFill>
              </a:rPr>
              <a:t>Støjfølsom natur</a:t>
            </a:r>
          </a:p>
        </p:txBody>
      </p:sp>
      <p:sp>
        <p:nvSpPr>
          <p:cNvPr id="10" name="Tekstfelt 9">
            <a:extLst>
              <a:ext uri="{FF2B5EF4-FFF2-40B4-BE49-F238E27FC236}">
                <a16:creationId xmlns:a16="http://schemas.microsoft.com/office/drawing/2014/main" id="{D294DF95-1277-1546-DCF2-D245BD271428}"/>
              </a:ext>
            </a:extLst>
          </p:cNvPr>
          <p:cNvSpPr txBox="1"/>
          <p:nvPr/>
        </p:nvSpPr>
        <p:spPr>
          <a:xfrm>
            <a:off x="-1" y="6165254"/>
            <a:ext cx="12192001" cy="646331"/>
          </a:xfrm>
          <a:prstGeom prst="rect">
            <a:avLst/>
          </a:prstGeom>
          <a:solidFill>
            <a:schemeClr val="bg1"/>
          </a:solidFill>
        </p:spPr>
        <p:txBody>
          <a:bodyPr wrap="square">
            <a:spAutoFit/>
          </a:bodyPr>
          <a:lstStyle/>
          <a:p>
            <a:r>
              <a:rPr lang="da-DK" sz="1800" dirty="0">
                <a:effectLst/>
                <a:latin typeface="Arial" panose="020B0604020202020204" pitchFamily="34" charset="0"/>
                <a:ea typeface="Times New Roman" panose="02020603050405020304" pitchFamily="18" charset="0"/>
              </a:rPr>
              <a:t>      ”Det kan … blive nødvendigt at gribe ind over for nye støjende anlæg for at sikre stilheden”</a:t>
            </a:r>
          </a:p>
          <a:p>
            <a:r>
              <a:rPr lang="da-DK" dirty="0">
                <a:latin typeface="Arial" panose="020B0604020202020204" pitchFamily="34" charset="0"/>
                <a:ea typeface="Times New Roman" panose="02020603050405020304" pitchFamily="18" charset="0"/>
              </a:rPr>
              <a:t>                                                                                                                                              </a:t>
            </a:r>
            <a:r>
              <a:rPr lang="da-DK" sz="1400" i="1" dirty="0">
                <a:ea typeface="Times New Roman" panose="02020603050405020304" pitchFamily="18" charset="0"/>
              </a:rPr>
              <a:t>Miljøministeriets folder ”Styr på støjen”</a:t>
            </a:r>
            <a:endParaRPr lang="da-DK" sz="1400" i="1" dirty="0"/>
          </a:p>
        </p:txBody>
      </p:sp>
    </p:spTree>
    <p:extLst>
      <p:ext uri="{BB962C8B-B14F-4D97-AF65-F5344CB8AC3E}">
        <p14:creationId xmlns:p14="http://schemas.microsoft.com/office/powerpoint/2010/main" val="100171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græs, træ, udendørs, felt&#10;&#10;Automatisk genereret beskrivelse">
            <a:extLst>
              <a:ext uri="{FF2B5EF4-FFF2-40B4-BE49-F238E27FC236}">
                <a16:creationId xmlns:a16="http://schemas.microsoft.com/office/drawing/2014/main" id="{EC07A736-4209-C43E-5358-00F05F8370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8" y="0"/>
            <a:ext cx="9143999" cy="6858000"/>
          </a:xfrm>
          <a:prstGeom prst="rect">
            <a:avLst/>
          </a:prstGeom>
        </p:spPr>
      </p:pic>
      <p:sp>
        <p:nvSpPr>
          <p:cNvPr id="4" name="Tekstfelt 3">
            <a:extLst>
              <a:ext uri="{FF2B5EF4-FFF2-40B4-BE49-F238E27FC236}">
                <a16:creationId xmlns:a16="http://schemas.microsoft.com/office/drawing/2014/main" id="{113F6624-E36C-D140-3A2B-59725964201F}"/>
              </a:ext>
            </a:extLst>
          </p:cNvPr>
          <p:cNvSpPr txBox="1"/>
          <p:nvPr/>
        </p:nvSpPr>
        <p:spPr>
          <a:xfrm>
            <a:off x="10871200" y="0"/>
            <a:ext cx="1320800" cy="707886"/>
          </a:xfrm>
          <a:prstGeom prst="rect">
            <a:avLst/>
          </a:prstGeom>
          <a:noFill/>
        </p:spPr>
        <p:txBody>
          <a:bodyPr wrap="square" rtlCol="0">
            <a:spAutoFit/>
          </a:bodyPr>
          <a:lstStyle/>
          <a:p>
            <a:r>
              <a:rPr lang="da-DK" sz="2000" b="1" dirty="0">
                <a:solidFill>
                  <a:srgbClr val="00B050"/>
                </a:solidFill>
              </a:rPr>
              <a:t>Støjfølsom </a:t>
            </a:r>
          </a:p>
          <a:p>
            <a:r>
              <a:rPr lang="da-DK" sz="2000" b="1" dirty="0">
                <a:solidFill>
                  <a:srgbClr val="00B050"/>
                </a:solidFill>
              </a:rPr>
              <a:t>natur</a:t>
            </a:r>
          </a:p>
        </p:txBody>
      </p:sp>
      <p:sp>
        <p:nvSpPr>
          <p:cNvPr id="6" name="Tekstfelt 5">
            <a:extLst>
              <a:ext uri="{FF2B5EF4-FFF2-40B4-BE49-F238E27FC236}">
                <a16:creationId xmlns:a16="http://schemas.microsoft.com/office/drawing/2014/main" id="{F291394F-A22E-7C7F-3037-1635E9BF2AF9}"/>
              </a:ext>
            </a:extLst>
          </p:cNvPr>
          <p:cNvSpPr txBox="1"/>
          <p:nvPr/>
        </p:nvSpPr>
        <p:spPr>
          <a:xfrm>
            <a:off x="1523998" y="3429000"/>
            <a:ext cx="9143999" cy="923330"/>
          </a:xfrm>
          <a:prstGeom prst="rect">
            <a:avLst/>
          </a:prstGeom>
          <a:solidFill>
            <a:schemeClr val="tx1"/>
          </a:solidFill>
        </p:spPr>
        <p:txBody>
          <a:bodyPr wrap="square" rtlCol="0">
            <a:spAutoFit/>
          </a:bodyPr>
          <a:lstStyle/>
          <a:p>
            <a:r>
              <a:rPr lang="da-DK" dirty="0">
                <a:solidFill>
                  <a:schemeClr val="bg1"/>
                </a:solidFill>
              </a:rPr>
              <a:t>Kravene til stedet alene har vist sig næsten umulige  at opfylde: </a:t>
            </a:r>
            <a:r>
              <a:rPr lang="da-DK"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centralt beliggende, af hensyn til transport til/fra,  samtidig isoleret – samtidig  </a:t>
            </a:r>
            <a:r>
              <a:rPr lang="da-DK" sz="1800" u="sng"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støjfrit </a:t>
            </a:r>
            <a:r>
              <a:rPr lang="da-DK" sz="1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 samtidig personfrit</a:t>
            </a:r>
            <a:r>
              <a:rPr lang="da-DK" dirty="0">
                <a:solidFill>
                  <a:schemeClr val="bg1"/>
                </a:solidFill>
                <a:latin typeface="Times New Roman" panose="02020603050405020304" pitchFamily="18" charset="0"/>
                <a:ea typeface="Calibri" panose="020F0502020204030204" pitchFamily="34" charset="0"/>
                <a:cs typeface="Times New Roman" panose="02020603050405020304" pitchFamily="18" charset="0"/>
              </a:rPr>
              <a:t>.</a:t>
            </a:r>
          </a:p>
          <a:p>
            <a:endParaRPr lang="da-DK" dirty="0"/>
          </a:p>
        </p:txBody>
      </p:sp>
      <p:sp>
        <p:nvSpPr>
          <p:cNvPr id="7" name="Tekstfelt 6">
            <a:extLst>
              <a:ext uri="{FF2B5EF4-FFF2-40B4-BE49-F238E27FC236}">
                <a16:creationId xmlns:a16="http://schemas.microsoft.com/office/drawing/2014/main" id="{AE8F060F-999B-6C73-C72C-3A15F56F0798}"/>
              </a:ext>
            </a:extLst>
          </p:cNvPr>
          <p:cNvSpPr txBox="1"/>
          <p:nvPr/>
        </p:nvSpPr>
        <p:spPr>
          <a:xfrm>
            <a:off x="1523999" y="0"/>
            <a:ext cx="9144000" cy="3016210"/>
          </a:xfrm>
          <a:prstGeom prst="rect">
            <a:avLst/>
          </a:prstGeom>
          <a:solidFill>
            <a:schemeClr val="tx1"/>
          </a:solidFill>
        </p:spPr>
        <p:txBody>
          <a:bodyPr wrap="square" rtlCol="0">
            <a:spAutoFit/>
          </a:bodyPr>
          <a:lstStyle/>
          <a:p>
            <a:pPr algn="ctr"/>
            <a:r>
              <a:rPr lang="da-DK" sz="4000" dirty="0">
                <a:solidFill>
                  <a:schemeClr val="bg1"/>
                </a:solidFill>
              </a:rPr>
              <a:t>SÅDANNE STEDER ER MEGET, MEGET SVÆRE AT FINDE TIL DE DANSKE VETERANER</a:t>
            </a:r>
          </a:p>
          <a:p>
            <a:endParaRPr lang="da-DK" sz="1750" dirty="0">
              <a:solidFill>
                <a:schemeClr val="bg1"/>
              </a:solidFill>
            </a:endParaRPr>
          </a:p>
          <a:p>
            <a:endParaRPr lang="da-DK" sz="1750" dirty="0">
              <a:solidFill>
                <a:schemeClr val="bg1"/>
              </a:solidFill>
            </a:endParaRPr>
          </a:p>
          <a:p>
            <a:r>
              <a:rPr lang="da-DK" sz="1750" dirty="0">
                <a:solidFill>
                  <a:schemeClr val="bg1"/>
                </a:solidFill>
              </a:rPr>
              <a:t>Det kræver en skovejer, som vil se bort fra egen fortjeneste , fx i jagtleje, for at hjælpe de stærkt invaliderede danske krigsveteraner i </a:t>
            </a:r>
            <a:r>
              <a:rPr lang="da-DK" sz="1750" dirty="0" err="1">
                <a:solidFill>
                  <a:schemeClr val="bg1"/>
                </a:solidFill>
              </a:rPr>
              <a:t>trekantsområdet</a:t>
            </a:r>
            <a:endParaRPr lang="da-DK" sz="1750" dirty="0">
              <a:solidFill>
                <a:schemeClr val="bg1"/>
              </a:solidFill>
            </a:endParaRPr>
          </a:p>
        </p:txBody>
      </p:sp>
      <p:sp>
        <p:nvSpPr>
          <p:cNvPr id="8" name="Tekstfelt 7">
            <a:extLst>
              <a:ext uri="{FF2B5EF4-FFF2-40B4-BE49-F238E27FC236}">
                <a16:creationId xmlns:a16="http://schemas.microsoft.com/office/drawing/2014/main" id="{5325AEBA-704A-14AE-35B1-D1EF5BE460FA}"/>
              </a:ext>
            </a:extLst>
          </p:cNvPr>
          <p:cNvSpPr txBox="1"/>
          <p:nvPr/>
        </p:nvSpPr>
        <p:spPr>
          <a:xfrm>
            <a:off x="1523998" y="5411450"/>
            <a:ext cx="9143999" cy="1200329"/>
          </a:xfrm>
          <a:prstGeom prst="rect">
            <a:avLst/>
          </a:prstGeom>
          <a:solidFill>
            <a:schemeClr val="tx1"/>
          </a:solidFill>
        </p:spPr>
        <p:txBody>
          <a:bodyPr wrap="square" rtlCol="0">
            <a:spAutoFit/>
          </a:bodyPr>
          <a:lstStyle/>
          <a:p>
            <a:pPr algn="ctr"/>
            <a:r>
              <a:rPr lang="da-DK" dirty="0">
                <a:solidFill>
                  <a:schemeClr val="bg1"/>
                </a:solidFill>
              </a:rPr>
              <a:t>Bare i Vejle bor ca. 700 veteraner </a:t>
            </a:r>
          </a:p>
          <a:p>
            <a:pPr algn="ctr"/>
            <a:endParaRPr lang="da-DK" dirty="0">
              <a:solidFill>
                <a:schemeClr val="bg1"/>
              </a:solidFill>
            </a:endParaRPr>
          </a:p>
          <a:p>
            <a:r>
              <a:rPr lang="da-DK" dirty="0">
                <a:solidFill>
                  <a:schemeClr val="bg1"/>
                </a:solidFill>
              </a:rPr>
              <a:t>5% - 10 % har behov for støtte, som kan forhindre tragedier, og for hver støttekrævende veteran er der i gennemsnit 8 pårørende, der også kan have behov for støtte.    (</a:t>
            </a:r>
            <a:r>
              <a:rPr lang="da-DK" sz="1600" dirty="0" err="1">
                <a:solidFill>
                  <a:schemeClr val="bg1"/>
                </a:solidFill>
              </a:rPr>
              <a:t>Frederica</a:t>
            </a:r>
            <a:r>
              <a:rPr lang="da-DK" sz="1600" dirty="0">
                <a:solidFill>
                  <a:schemeClr val="bg1"/>
                </a:solidFill>
              </a:rPr>
              <a:t>  Veteranhjem)</a:t>
            </a:r>
            <a:endParaRPr lang="da-DK" dirty="0"/>
          </a:p>
        </p:txBody>
      </p:sp>
    </p:spTree>
    <p:extLst>
      <p:ext uri="{BB962C8B-B14F-4D97-AF65-F5344CB8AC3E}">
        <p14:creationId xmlns:p14="http://schemas.microsoft.com/office/powerpoint/2010/main" val="1704295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B627DAE5-AD53-39B2-E758-BC3FB9E42E80}"/>
              </a:ext>
            </a:extLst>
          </p:cNvPr>
          <p:cNvSpPr txBox="1">
            <a:spLocks/>
          </p:cNvSpPr>
          <p:nvPr/>
        </p:nvSpPr>
        <p:spPr>
          <a:xfrm>
            <a:off x="970402" y="309247"/>
            <a:ext cx="10515600" cy="1325563"/>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sz="5400" b="1" dirty="0">
              <a:latin typeface="+mn-lt"/>
            </a:endParaRPr>
          </a:p>
        </p:txBody>
      </p:sp>
      <p:sp>
        <p:nvSpPr>
          <p:cNvPr id="6" name="Titel 1">
            <a:extLst>
              <a:ext uri="{FF2B5EF4-FFF2-40B4-BE49-F238E27FC236}">
                <a16:creationId xmlns:a16="http://schemas.microsoft.com/office/drawing/2014/main" id="{0D32CEA7-311C-3D8B-2819-B518161D470E}"/>
              </a:ext>
            </a:extLst>
          </p:cNvPr>
          <p:cNvSpPr txBox="1">
            <a:spLocks/>
          </p:cNvSpPr>
          <p:nvPr/>
        </p:nvSpPr>
        <p:spPr>
          <a:xfrm>
            <a:off x="132202" y="4366254"/>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da-DK" b="1" dirty="0">
              <a:latin typeface="+mn-lt"/>
            </a:endParaRPr>
          </a:p>
        </p:txBody>
      </p:sp>
      <p:pic>
        <p:nvPicPr>
          <p:cNvPr id="9" name="Billede 8" descr="Et billede, der indeholder tekst, skærm, elektronik, skærmbillede&#10;&#10;Automatisk genereret beskrivelse">
            <a:extLst>
              <a:ext uri="{FF2B5EF4-FFF2-40B4-BE49-F238E27FC236}">
                <a16:creationId xmlns:a16="http://schemas.microsoft.com/office/drawing/2014/main" id="{E02BB92E-2CB0-4058-1DA0-60E207DFF3C4}"/>
              </a:ext>
            </a:extLst>
          </p:cNvPr>
          <p:cNvPicPr>
            <a:picLocks noChangeAspect="1"/>
          </p:cNvPicPr>
          <p:nvPr/>
        </p:nvPicPr>
        <p:blipFill rotWithShape="1">
          <a:blip r:embed="rId2"/>
          <a:srcRect l="1037" t="7195" r="1328" b="8135"/>
          <a:stretch/>
        </p:blipFill>
        <p:spPr bwMode="auto">
          <a:xfrm>
            <a:off x="-4019" y="471293"/>
            <a:ext cx="12191999" cy="6048260"/>
          </a:xfrm>
          <a:prstGeom prst="rect">
            <a:avLst/>
          </a:prstGeom>
          <a:ln>
            <a:noFill/>
          </a:ln>
          <a:extLst>
            <a:ext uri="{53640926-AAD7-44D8-BBD7-CCE9431645EC}">
              <a14:shadowObscured xmlns:a14="http://schemas.microsoft.com/office/drawing/2010/main"/>
            </a:ext>
          </a:extLst>
        </p:spPr>
      </p:pic>
      <p:sp>
        <p:nvSpPr>
          <p:cNvPr id="10" name="Tekstfelt 9">
            <a:extLst>
              <a:ext uri="{FF2B5EF4-FFF2-40B4-BE49-F238E27FC236}">
                <a16:creationId xmlns:a16="http://schemas.microsoft.com/office/drawing/2014/main" id="{3E70C3CD-95B9-D225-1C64-41D9C1850785}"/>
              </a:ext>
            </a:extLst>
          </p:cNvPr>
          <p:cNvSpPr txBox="1"/>
          <p:nvPr/>
        </p:nvSpPr>
        <p:spPr>
          <a:xfrm>
            <a:off x="356212" y="4011981"/>
            <a:ext cx="11479576" cy="1672253"/>
          </a:xfrm>
          <a:prstGeom prst="rect">
            <a:avLst/>
          </a:prstGeom>
          <a:solidFill>
            <a:schemeClr val="bg1"/>
          </a:solidFill>
        </p:spPr>
        <p:txBody>
          <a:bodyPr wrap="square">
            <a:spAutoFit/>
          </a:bodyPr>
          <a:lstStyle/>
          <a:p>
            <a:pPr>
              <a:spcAft>
                <a:spcPts val="800"/>
              </a:spcAft>
            </a:pPr>
            <a:r>
              <a:rPr lang="da-DK" sz="2400" dirty="0">
                <a:solidFill>
                  <a:srgbClr val="FF0000"/>
                </a:solidFill>
                <a:effectLst/>
                <a:ea typeface="Calibri" panose="020F0502020204030204" pitchFamily="34" charset="0"/>
                <a:cs typeface="Times New Roman" panose="02020603050405020304" pitchFamily="18" charset="0"/>
              </a:rPr>
              <a:t>”Der må ikke i friluftsområderne planlægges på en sådan måde, at friluftsområdernes rekreative og oplevelsesmæssige værdier forringes. </a:t>
            </a:r>
          </a:p>
          <a:p>
            <a:pPr>
              <a:spcAft>
                <a:spcPts val="800"/>
              </a:spcAft>
            </a:pPr>
            <a:r>
              <a:rPr lang="da-DK" sz="2400" b="1" dirty="0">
                <a:solidFill>
                  <a:srgbClr val="FF0000"/>
                </a:solidFill>
                <a:effectLst/>
                <a:ea typeface="Calibri" panose="020F0502020204030204" pitchFamily="34" charset="0"/>
                <a:cs typeface="Times New Roman" panose="02020603050405020304" pitchFamily="18" charset="0"/>
              </a:rPr>
              <a:t>Særligt vigtigt er det at sikre udsigter mod </a:t>
            </a:r>
            <a:r>
              <a:rPr lang="da-DK" sz="2400" b="1" u="sng" dirty="0">
                <a:solidFill>
                  <a:srgbClr val="FF0000"/>
                </a:solidFill>
                <a:effectLst/>
                <a:ea typeface="Calibri" panose="020F0502020204030204" pitchFamily="34" charset="0"/>
                <a:cs typeface="Times New Roman" panose="02020603050405020304" pitchFamily="18" charset="0"/>
              </a:rPr>
              <a:t>forstyrrende visuelle elementer</a:t>
            </a:r>
            <a:r>
              <a:rPr lang="da-DK" sz="2400" b="1" dirty="0">
                <a:solidFill>
                  <a:srgbClr val="FF0000"/>
                </a:solidFill>
                <a:effectLst/>
                <a:ea typeface="Calibri" panose="020F0502020204030204" pitchFamily="34" charset="0"/>
                <a:cs typeface="Times New Roman" panose="02020603050405020304" pitchFamily="18" charset="0"/>
              </a:rPr>
              <a:t>, samt at sikre områdernes naturlige </a:t>
            </a:r>
            <a:r>
              <a:rPr lang="da-DK" sz="2400" b="1" u="sng" dirty="0">
                <a:solidFill>
                  <a:srgbClr val="FF0000"/>
                </a:solidFill>
                <a:effectLst/>
                <a:ea typeface="Calibri" panose="020F0502020204030204" pitchFamily="34" charset="0"/>
                <a:cs typeface="Times New Roman" panose="02020603050405020304" pitchFamily="18" charset="0"/>
              </a:rPr>
              <a:t>stilhed mod øget støj og uro</a:t>
            </a:r>
            <a:r>
              <a:rPr lang="da-DK" sz="2400" b="1" dirty="0">
                <a:solidFill>
                  <a:srgbClr val="FF0000"/>
                </a:solidFill>
                <a:effectLst/>
                <a:ea typeface="Calibri" panose="020F0502020204030204" pitchFamily="34" charset="0"/>
                <a:cs typeface="Times New Roman" panose="02020603050405020304" pitchFamily="18" charset="0"/>
              </a:rPr>
              <a:t>.”                       </a:t>
            </a:r>
            <a:r>
              <a:rPr lang="da-DK" sz="2000" i="1" dirty="0">
                <a:latin typeface="Calibri" panose="020F0502020204030204" pitchFamily="34" charset="0"/>
              </a:rPr>
              <a:t>Kommuneplanen 2021-2033</a:t>
            </a:r>
            <a:endParaRPr lang="da-DK" sz="2000" dirty="0">
              <a:solidFill>
                <a:srgbClr val="FF0000"/>
              </a:solidFill>
              <a:effectLst/>
              <a:ea typeface="Calibri" panose="020F0502020204030204" pitchFamily="34" charset="0"/>
              <a:cs typeface="Times New Roman" panose="02020603050405020304" pitchFamily="18" charset="0"/>
            </a:endParaRPr>
          </a:p>
        </p:txBody>
      </p:sp>
      <p:sp>
        <p:nvSpPr>
          <p:cNvPr id="14" name="Tekstfelt 13">
            <a:extLst>
              <a:ext uri="{FF2B5EF4-FFF2-40B4-BE49-F238E27FC236}">
                <a16:creationId xmlns:a16="http://schemas.microsoft.com/office/drawing/2014/main" id="{DCE8D418-16BB-13E7-23F6-3FE9240B5506}"/>
              </a:ext>
            </a:extLst>
          </p:cNvPr>
          <p:cNvSpPr txBox="1"/>
          <p:nvPr/>
        </p:nvSpPr>
        <p:spPr>
          <a:xfrm>
            <a:off x="12480966" y="6519553"/>
            <a:ext cx="1876301" cy="369332"/>
          </a:xfrm>
          <a:prstGeom prst="rect">
            <a:avLst/>
          </a:prstGeom>
          <a:noFill/>
        </p:spPr>
        <p:txBody>
          <a:bodyPr wrap="square" rtlCol="0">
            <a:spAutoFit/>
          </a:bodyPr>
          <a:lstStyle/>
          <a:p>
            <a:r>
              <a:rPr lang="da-DK" dirty="0" err="1"/>
              <a:t>kkk</a:t>
            </a:r>
            <a:endParaRPr lang="da-DK" dirty="0"/>
          </a:p>
        </p:txBody>
      </p:sp>
      <p:sp>
        <p:nvSpPr>
          <p:cNvPr id="15" name="Ellipse 14">
            <a:extLst>
              <a:ext uri="{FF2B5EF4-FFF2-40B4-BE49-F238E27FC236}">
                <a16:creationId xmlns:a16="http://schemas.microsoft.com/office/drawing/2014/main" id="{071B7550-D485-C04D-F91D-78A7E55C0BFE}"/>
              </a:ext>
            </a:extLst>
          </p:cNvPr>
          <p:cNvSpPr/>
          <p:nvPr/>
        </p:nvSpPr>
        <p:spPr>
          <a:xfrm>
            <a:off x="970402" y="1976675"/>
            <a:ext cx="8416344" cy="1964428"/>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8" name="Tekstfelt 17">
            <a:extLst>
              <a:ext uri="{FF2B5EF4-FFF2-40B4-BE49-F238E27FC236}">
                <a16:creationId xmlns:a16="http://schemas.microsoft.com/office/drawing/2014/main" id="{FF7CC3FC-A866-FAD8-5360-72CDB139784F}"/>
              </a:ext>
            </a:extLst>
          </p:cNvPr>
          <p:cNvSpPr txBox="1"/>
          <p:nvPr/>
        </p:nvSpPr>
        <p:spPr>
          <a:xfrm>
            <a:off x="6756344" y="5994755"/>
            <a:ext cx="5435656" cy="369332"/>
          </a:xfrm>
          <a:prstGeom prst="rect">
            <a:avLst/>
          </a:prstGeom>
          <a:noFill/>
        </p:spPr>
        <p:txBody>
          <a:bodyPr wrap="square" rtlCol="0">
            <a:spAutoFit/>
          </a:bodyPr>
          <a:lstStyle/>
          <a:p>
            <a:r>
              <a:rPr lang="da-DK" dirty="0">
                <a:solidFill>
                  <a:schemeClr val="bg1"/>
                </a:solidFill>
              </a:rPr>
              <a:t> </a:t>
            </a:r>
            <a:r>
              <a:rPr lang="da-DK" sz="1200" dirty="0">
                <a:solidFill>
                  <a:schemeClr val="bg1"/>
                </a:solidFill>
              </a:rPr>
              <a:t>Udsigten mellem Vester Skov tv. og Ammitsbøl Skov th  op mod mølleområdet</a:t>
            </a:r>
          </a:p>
        </p:txBody>
      </p:sp>
      <p:sp>
        <p:nvSpPr>
          <p:cNvPr id="2" name="Titel 7">
            <a:extLst>
              <a:ext uri="{FF2B5EF4-FFF2-40B4-BE49-F238E27FC236}">
                <a16:creationId xmlns:a16="http://schemas.microsoft.com/office/drawing/2014/main" id="{2C443D8A-D871-ABD8-0A1C-8630BB6492F7}"/>
              </a:ext>
            </a:extLst>
          </p:cNvPr>
          <p:cNvSpPr txBox="1">
            <a:spLocks/>
          </p:cNvSpPr>
          <p:nvPr/>
        </p:nvSpPr>
        <p:spPr>
          <a:xfrm>
            <a:off x="0" y="298876"/>
            <a:ext cx="1249302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sz="3600" dirty="0">
                <a:latin typeface="+mn-lt"/>
              </a:rPr>
              <a:t>Modsætningen mellem naturområde og vindmølleområde udtrykkes tydeligt i den nyligt vedtagne Kommuneplan-</a:t>
            </a:r>
            <a:r>
              <a:rPr lang="da-DK" sz="2400" dirty="0">
                <a:latin typeface="+mn-lt"/>
              </a:rPr>
              <a:t>nov. 2021-2033</a:t>
            </a:r>
          </a:p>
        </p:txBody>
      </p:sp>
      <p:sp>
        <p:nvSpPr>
          <p:cNvPr id="3" name="Tekstfelt 2">
            <a:extLst>
              <a:ext uri="{FF2B5EF4-FFF2-40B4-BE49-F238E27FC236}">
                <a16:creationId xmlns:a16="http://schemas.microsoft.com/office/drawing/2014/main" id="{AF81FB56-B9C7-BED0-DE49-ECC166D229F6}"/>
              </a:ext>
            </a:extLst>
          </p:cNvPr>
          <p:cNvSpPr txBox="1"/>
          <p:nvPr/>
        </p:nvSpPr>
        <p:spPr>
          <a:xfrm>
            <a:off x="10250278" y="35744"/>
            <a:ext cx="2073924" cy="400110"/>
          </a:xfrm>
          <a:prstGeom prst="rect">
            <a:avLst/>
          </a:prstGeom>
          <a:noFill/>
        </p:spPr>
        <p:txBody>
          <a:bodyPr wrap="square" rtlCol="0">
            <a:spAutoFit/>
          </a:bodyPr>
          <a:lstStyle/>
          <a:p>
            <a:r>
              <a:rPr lang="da-DK" sz="2000" b="1" dirty="0">
                <a:solidFill>
                  <a:srgbClr val="002060"/>
                </a:solidFill>
              </a:rPr>
              <a:t>Kommuneplanen</a:t>
            </a:r>
          </a:p>
        </p:txBody>
      </p:sp>
      <p:sp>
        <p:nvSpPr>
          <p:cNvPr id="8" name="Tekstfelt 7">
            <a:extLst>
              <a:ext uri="{FF2B5EF4-FFF2-40B4-BE49-F238E27FC236}">
                <a16:creationId xmlns:a16="http://schemas.microsoft.com/office/drawing/2014/main" id="{507A6FEE-CF6C-30AC-D07E-023CE6D40FCD}"/>
              </a:ext>
            </a:extLst>
          </p:cNvPr>
          <p:cNvSpPr txBox="1"/>
          <p:nvPr/>
        </p:nvSpPr>
        <p:spPr>
          <a:xfrm>
            <a:off x="-78609" y="6304002"/>
            <a:ext cx="12423354" cy="553998"/>
          </a:xfrm>
          <a:prstGeom prst="rect">
            <a:avLst/>
          </a:prstGeom>
          <a:solidFill>
            <a:schemeClr val="bg1"/>
          </a:solidFill>
        </p:spPr>
        <p:txBody>
          <a:bodyPr wrap="square">
            <a:spAutoFit/>
          </a:bodyPr>
          <a:lstStyle/>
          <a:p>
            <a:pPr algn="ctr"/>
            <a:r>
              <a:rPr lang="da-DK" sz="1500" dirty="0">
                <a:effectLst/>
                <a:latin typeface="Calibri" panose="020F0502020204030204" pitchFamily="34" charset="0"/>
              </a:rPr>
              <a:t>”</a:t>
            </a:r>
            <a:r>
              <a:rPr lang="da-DK" sz="1500" b="1" dirty="0">
                <a:effectLst/>
                <a:latin typeface="Calibri" panose="020F0502020204030204" pitchFamily="34" charset="0"/>
              </a:rPr>
              <a:t>Når et område er udlagt til et bestemt formål i kommuneplanen, må man derfor som beboer eller grundejer forvente, at udviklingen vil gå i den retning”.</a:t>
            </a:r>
          </a:p>
          <a:p>
            <a:r>
              <a:rPr lang="da-DK" sz="1500" b="1" dirty="0">
                <a:latin typeface="Calibri" panose="020F0502020204030204" pitchFamily="34" charset="0"/>
              </a:rPr>
              <a:t>  </a:t>
            </a:r>
            <a:r>
              <a:rPr lang="da-DK" sz="1500" b="1" dirty="0">
                <a:solidFill>
                  <a:srgbClr val="FF0000"/>
                </a:solidFill>
                <a:latin typeface="Calibri" panose="020F0502020204030204" pitchFamily="34" charset="0"/>
              </a:rPr>
              <a:t>                                                                                                                                                                                                                                           </a:t>
            </a:r>
            <a:r>
              <a:rPr lang="da-DK" sz="1200" b="1" i="1" dirty="0">
                <a:latin typeface="Calibri" panose="020F0502020204030204" pitchFamily="34" charset="0"/>
              </a:rPr>
              <a:t>Kommunalplanen 2021-2033</a:t>
            </a:r>
            <a:endParaRPr lang="da-DK" sz="1500" b="1" i="1" dirty="0">
              <a:solidFill>
                <a:srgbClr val="FF0000"/>
              </a:solidFill>
            </a:endParaRPr>
          </a:p>
        </p:txBody>
      </p:sp>
    </p:spTree>
    <p:extLst>
      <p:ext uri="{BB962C8B-B14F-4D97-AF65-F5344CB8AC3E}">
        <p14:creationId xmlns:p14="http://schemas.microsoft.com/office/powerpoint/2010/main" val="4046456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kstfelt 11">
            <a:extLst>
              <a:ext uri="{FF2B5EF4-FFF2-40B4-BE49-F238E27FC236}">
                <a16:creationId xmlns:a16="http://schemas.microsoft.com/office/drawing/2014/main" id="{91A80B53-CA98-0451-EA12-2937EC515618}"/>
              </a:ext>
            </a:extLst>
          </p:cNvPr>
          <p:cNvSpPr txBox="1"/>
          <p:nvPr/>
        </p:nvSpPr>
        <p:spPr>
          <a:xfrm>
            <a:off x="10882322" y="4924339"/>
            <a:ext cx="1112041" cy="1015663"/>
          </a:xfrm>
          <a:prstGeom prst="rect">
            <a:avLst/>
          </a:prstGeom>
          <a:noFill/>
        </p:spPr>
        <p:txBody>
          <a:bodyPr wrap="square" rtlCol="0">
            <a:spAutoFit/>
          </a:bodyPr>
          <a:lstStyle/>
          <a:p>
            <a:r>
              <a:rPr lang="da-DK" sz="1200" dirty="0"/>
              <a:t>Tv. Skovgård med Vester  Skov og  th  Ammitsbøl Skov </a:t>
            </a:r>
          </a:p>
        </p:txBody>
      </p:sp>
      <p:pic>
        <p:nvPicPr>
          <p:cNvPr id="4" name="Billede 3" descr="Et billede, der indeholder græs, himmel, udendørs&#10;&#10;Automatisk genereret beskrivelse">
            <a:extLst>
              <a:ext uri="{FF2B5EF4-FFF2-40B4-BE49-F238E27FC236}">
                <a16:creationId xmlns:a16="http://schemas.microsoft.com/office/drawing/2014/main" id="{EC43D49E-3699-037E-4822-BCB041EFBAF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39149" y="375386"/>
            <a:ext cx="9144000" cy="6858000"/>
          </a:xfrm>
          <a:prstGeom prst="rect">
            <a:avLst/>
          </a:prstGeom>
        </p:spPr>
      </p:pic>
      <p:sp>
        <p:nvSpPr>
          <p:cNvPr id="8" name="Ellipse 7">
            <a:extLst>
              <a:ext uri="{FF2B5EF4-FFF2-40B4-BE49-F238E27FC236}">
                <a16:creationId xmlns:a16="http://schemas.microsoft.com/office/drawing/2014/main" id="{BB8C90A2-0A8E-F30A-C15B-43D1DA084A0D}"/>
              </a:ext>
            </a:extLst>
          </p:cNvPr>
          <p:cNvSpPr/>
          <p:nvPr/>
        </p:nvSpPr>
        <p:spPr>
          <a:xfrm>
            <a:off x="4093828" y="2416029"/>
            <a:ext cx="5243119" cy="25083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kstfelt 8">
            <a:extLst>
              <a:ext uri="{FF2B5EF4-FFF2-40B4-BE49-F238E27FC236}">
                <a16:creationId xmlns:a16="http://schemas.microsoft.com/office/drawing/2014/main" id="{5312D7F9-D908-A625-513E-E84309DF97DC}"/>
              </a:ext>
            </a:extLst>
          </p:cNvPr>
          <p:cNvSpPr txBox="1"/>
          <p:nvPr/>
        </p:nvSpPr>
        <p:spPr>
          <a:xfrm>
            <a:off x="1853468" y="805778"/>
            <a:ext cx="8699383" cy="2780248"/>
          </a:xfrm>
          <a:prstGeom prst="rect">
            <a:avLst/>
          </a:prstGeom>
          <a:solidFill>
            <a:schemeClr val="bg1"/>
          </a:solidFill>
        </p:spPr>
        <p:txBody>
          <a:bodyPr wrap="square">
            <a:spAutoFit/>
          </a:bodyPr>
          <a:lstStyle/>
          <a:p>
            <a:pPr>
              <a:spcAft>
                <a:spcPts val="800"/>
              </a:spcAft>
            </a:pPr>
            <a:r>
              <a:rPr lang="da-DK" sz="2400" dirty="0">
                <a:solidFill>
                  <a:srgbClr val="FF0000"/>
                </a:solidFill>
                <a:effectLst/>
                <a:ea typeface="Calibri" panose="020F0502020204030204" pitchFamily="34" charset="0"/>
                <a:cs typeface="Times New Roman" panose="02020603050405020304" pitchFamily="18" charset="0"/>
              </a:rPr>
              <a:t>”Særlig væsentligt for det almene friluftsliv, er oplevelsen af naturlig ro samt udsyn over åbent vand eller landskab. Her stimuleres ens sanseindtryk på en anden måde, end den normale hverdag tilbyder. Udsigter er særligt </a:t>
            </a:r>
            <a:r>
              <a:rPr lang="da-DK" sz="2400" b="1" dirty="0">
                <a:solidFill>
                  <a:srgbClr val="FF0000"/>
                </a:solidFill>
                <a:effectLst/>
                <a:ea typeface="Calibri" panose="020F0502020204030204" pitchFamily="34" charset="0"/>
                <a:cs typeface="Times New Roman" panose="02020603050405020304" pitchFamily="18" charset="0"/>
              </a:rPr>
              <a:t>sårbare over for forstyrrende elementer såsom </a:t>
            </a:r>
            <a:r>
              <a:rPr lang="da-DK" sz="2400" dirty="0">
                <a:solidFill>
                  <a:srgbClr val="FF0000"/>
                </a:solidFill>
                <a:effectLst/>
                <a:ea typeface="Calibri" panose="020F0502020204030204" pitchFamily="34" charset="0"/>
                <a:cs typeface="Times New Roman" panose="02020603050405020304" pitchFamily="18" charset="0"/>
              </a:rPr>
              <a:t>tekniske anlæg, skærmende beplantninger eller elementer med stærkt lys, genskin eller </a:t>
            </a:r>
            <a:r>
              <a:rPr lang="da-DK" sz="2400" b="1" dirty="0">
                <a:solidFill>
                  <a:srgbClr val="FF0000"/>
                </a:solidFill>
                <a:effectLst/>
                <a:ea typeface="Calibri" panose="020F0502020204030204" pitchFamily="34" charset="0"/>
                <a:cs typeface="Times New Roman" panose="02020603050405020304" pitchFamily="18" charset="0"/>
              </a:rPr>
              <a:t>hurtige bevægelser fra eksempelvis         </a:t>
            </a:r>
            <a:r>
              <a:rPr lang="da-DK" sz="2400" b="1" dirty="0">
                <a:solidFill>
                  <a:srgbClr val="FF0000"/>
                </a:solidFill>
                <a:ea typeface="Calibri" panose="020F0502020204030204" pitchFamily="34" charset="0"/>
                <a:cs typeface="Times New Roman" panose="02020603050405020304" pitchFamily="18" charset="0"/>
              </a:rPr>
              <a:t>                                     </a:t>
            </a:r>
            <a:r>
              <a:rPr lang="da-DK" sz="2400" b="1" dirty="0">
                <a:solidFill>
                  <a:srgbClr val="FF0000"/>
                </a:solidFill>
                <a:effectLst/>
                <a:ea typeface="Calibri" panose="020F0502020204030204" pitchFamily="34" charset="0"/>
                <a:cs typeface="Times New Roman" panose="02020603050405020304" pitchFamily="18" charset="0"/>
              </a:rPr>
              <a:t>           </a:t>
            </a:r>
            <a:r>
              <a:rPr lang="da-DK" sz="2400" b="1" u="sng" dirty="0">
                <a:solidFill>
                  <a:srgbClr val="FF0000"/>
                </a:solidFill>
                <a:effectLst/>
                <a:ea typeface="Calibri" panose="020F0502020204030204" pitchFamily="34" charset="0"/>
                <a:cs typeface="Times New Roman" panose="02020603050405020304" pitchFamily="18" charset="0"/>
              </a:rPr>
              <a:t>vindmøller</a:t>
            </a:r>
            <a:r>
              <a:rPr lang="da-DK" sz="2400" dirty="0">
                <a:solidFill>
                  <a:srgbClr val="FF0000"/>
                </a:solidFill>
                <a:effectLst/>
                <a:ea typeface="Calibri" panose="020F0502020204030204" pitchFamily="34" charset="0"/>
                <a:cs typeface="Times New Roman" panose="02020603050405020304" pitchFamily="18" charset="0"/>
              </a:rPr>
              <a:t> …”                                                                           </a:t>
            </a:r>
            <a:r>
              <a:rPr lang="da-DK" sz="1400" dirty="0">
                <a:solidFill>
                  <a:srgbClr val="FF0000"/>
                </a:solidFill>
                <a:effectLst/>
                <a:ea typeface="Calibri" panose="020F0502020204030204" pitchFamily="34" charset="0"/>
                <a:cs typeface="Times New Roman" panose="02020603050405020304" pitchFamily="18" charset="0"/>
              </a:rPr>
              <a:t>(Kommuneplanen)</a:t>
            </a:r>
            <a:endParaRPr lang="da-DK" sz="2400" dirty="0">
              <a:solidFill>
                <a:srgbClr val="FF0000"/>
              </a:solidFill>
              <a:effectLst/>
              <a:ea typeface="Calibri" panose="020F0502020204030204" pitchFamily="34" charset="0"/>
              <a:cs typeface="Times New Roman" panose="02020603050405020304" pitchFamily="18" charset="0"/>
            </a:endParaRPr>
          </a:p>
        </p:txBody>
      </p:sp>
      <p:sp>
        <p:nvSpPr>
          <p:cNvPr id="7" name="Tekstfelt 6">
            <a:extLst>
              <a:ext uri="{FF2B5EF4-FFF2-40B4-BE49-F238E27FC236}">
                <a16:creationId xmlns:a16="http://schemas.microsoft.com/office/drawing/2014/main" id="{8BFDC332-6770-5A16-2A8D-3CF3664E69E9}"/>
              </a:ext>
            </a:extLst>
          </p:cNvPr>
          <p:cNvSpPr txBox="1"/>
          <p:nvPr/>
        </p:nvSpPr>
        <p:spPr>
          <a:xfrm>
            <a:off x="-8849" y="6290050"/>
            <a:ext cx="12424018" cy="553998"/>
          </a:xfrm>
          <a:prstGeom prst="rect">
            <a:avLst/>
          </a:prstGeom>
          <a:solidFill>
            <a:schemeClr val="bg1"/>
          </a:solidFill>
        </p:spPr>
        <p:txBody>
          <a:bodyPr wrap="square">
            <a:spAutoFit/>
          </a:bodyPr>
          <a:lstStyle/>
          <a:p>
            <a:pPr algn="ctr"/>
            <a:r>
              <a:rPr lang="da-DK" sz="1500" dirty="0">
                <a:effectLst/>
                <a:latin typeface="Calibri" panose="020F0502020204030204" pitchFamily="34" charset="0"/>
              </a:rPr>
              <a:t>”</a:t>
            </a:r>
            <a:r>
              <a:rPr lang="da-DK" sz="1500" b="1" dirty="0">
                <a:effectLst/>
                <a:latin typeface="Calibri" panose="020F0502020204030204" pitchFamily="34" charset="0"/>
              </a:rPr>
              <a:t>Når et område er udlagt til et bestemt formål i kommuneplanen, må man derfor som beboer eller grundejer forvente, at udviklingen vil gå i den retning”.</a:t>
            </a:r>
          </a:p>
          <a:p>
            <a:r>
              <a:rPr lang="da-DK" sz="1500" b="1" dirty="0">
                <a:latin typeface="Calibri" panose="020F0502020204030204" pitchFamily="34" charset="0"/>
              </a:rPr>
              <a:t>  </a:t>
            </a:r>
            <a:r>
              <a:rPr lang="da-DK" sz="1500" b="1" dirty="0">
                <a:solidFill>
                  <a:srgbClr val="FF0000"/>
                </a:solidFill>
                <a:latin typeface="Calibri" panose="020F0502020204030204" pitchFamily="34" charset="0"/>
              </a:rPr>
              <a:t>                                                                                                                                                                                                                                           </a:t>
            </a:r>
            <a:r>
              <a:rPr lang="da-DK" sz="1200" b="1" i="1" dirty="0">
                <a:latin typeface="Calibri" panose="020F0502020204030204" pitchFamily="34" charset="0"/>
              </a:rPr>
              <a:t>Kommunalplanen 2021-2033</a:t>
            </a:r>
            <a:endParaRPr lang="da-DK" sz="1500" b="1" i="1" dirty="0">
              <a:solidFill>
                <a:srgbClr val="FF0000"/>
              </a:solidFill>
            </a:endParaRPr>
          </a:p>
        </p:txBody>
      </p:sp>
      <p:sp>
        <p:nvSpPr>
          <p:cNvPr id="5" name="Tekstfelt 4">
            <a:extLst>
              <a:ext uri="{FF2B5EF4-FFF2-40B4-BE49-F238E27FC236}">
                <a16:creationId xmlns:a16="http://schemas.microsoft.com/office/drawing/2014/main" id="{950CF3C0-AE75-36CD-2414-783C10AF3C4B}"/>
              </a:ext>
            </a:extLst>
          </p:cNvPr>
          <p:cNvSpPr txBox="1"/>
          <p:nvPr/>
        </p:nvSpPr>
        <p:spPr>
          <a:xfrm>
            <a:off x="10552851" y="-17587"/>
            <a:ext cx="1788692" cy="353943"/>
          </a:xfrm>
          <a:prstGeom prst="rect">
            <a:avLst/>
          </a:prstGeom>
          <a:noFill/>
        </p:spPr>
        <p:txBody>
          <a:bodyPr wrap="square" rtlCol="0">
            <a:spAutoFit/>
          </a:bodyPr>
          <a:lstStyle/>
          <a:p>
            <a:r>
              <a:rPr lang="da-DK" sz="1700" dirty="0">
                <a:solidFill>
                  <a:srgbClr val="002060"/>
                </a:solidFill>
              </a:rPr>
              <a:t>Kommuneplanen</a:t>
            </a:r>
          </a:p>
        </p:txBody>
      </p:sp>
      <p:sp>
        <p:nvSpPr>
          <p:cNvPr id="2" name="Tekstfelt 1">
            <a:extLst>
              <a:ext uri="{FF2B5EF4-FFF2-40B4-BE49-F238E27FC236}">
                <a16:creationId xmlns:a16="http://schemas.microsoft.com/office/drawing/2014/main" id="{69749E25-5E7D-B7C3-8D32-DDB87CC2C4BB}"/>
              </a:ext>
            </a:extLst>
          </p:cNvPr>
          <p:cNvSpPr txBox="1"/>
          <p:nvPr/>
        </p:nvSpPr>
        <p:spPr>
          <a:xfrm>
            <a:off x="18860" y="331629"/>
            <a:ext cx="12404467" cy="461665"/>
          </a:xfrm>
          <a:prstGeom prst="rect">
            <a:avLst/>
          </a:prstGeom>
          <a:solidFill>
            <a:schemeClr val="bg1"/>
          </a:solidFill>
        </p:spPr>
        <p:txBody>
          <a:bodyPr wrap="square" rtlCol="0">
            <a:spAutoFit/>
          </a:bodyPr>
          <a:lstStyle/>
          <a:p>
            <a:r>
              <a:rPr lang="da-DK" sz="2400" b="1" dirty="0"/>
              <a:t>OG </a:t>
            </a:r>
            <a:r>
              <a:rPr lang="da-DK" sz="2400" b="1" u="sng" dirty="0"/>
              <a:t>VINDMØLLER</a:t>
            </a:r>
            <a:r>
              <a:rPr lang="da-DK" sz="2400" b="1" dirty="0"/>
              <a:t> UDPEGES HER SOM EN DIREKTE FORSTYRRENDE MODSÆTNING TIL NATUREN</a:t>
            </a:r>
          </a:p>
        </p:txBody>
      </p:sp>
    </p:spTree>
    <p:extLst>
      <p:ext uri="{BB962C8B-B14F-4D97-AF65-F5344CB8AC3E}">
        <p14:creationId xmlns:p14="http://schemas.microsoft.com/office/powerpoint/2010/main" val="2038287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BD0C8D32-46F4-EC1F-9BF1-54DF352DFBBB}"/>
              </a:ext>
            </a:extLst>
          </p:cNvPr>
          <p:cNvSpPr txBox="1"/>
          <p:nvPr/>
        </p:nvSpPr>
        <p:spPr>
          <a:xfrm>
            <a:off x="0" y="151581"/>
            <a:ext cx="11910952" cy="923330"/>
          </a:xfrm>
          <a:prstGeom prst="rect">
            <a:avLst/>
          </a:prstGeom>
          <a:solidFill>
            <a:schemeClr val="bg1"/>
          </a:solidFill>
        </p:spPr>
        <p:txBody>
          <a:bodyPr wrap="square" rtlCol="0">
            <a:spAutoFit/>
          </a:bodyPr>
          <a:lstStyle/>
          <a:p>
            <a:pPr algn="ctr"/>
            <a:r>
              <a:rPr lang="da-DK" sz="4000" b="1" dirty="0">
                <a:latin typeface="+mn-lt"/>
              </a:rPr>
              <a:t>DEN DANSKE NATUR MANGLER BIODIVERSITET </a:t>
            </a:r>
          </a:p>
          <a:p>
            <a:pPr algn="ctr"/>
            <a:r>
              <a:rPr lang="da-DK" sz="1400" dirty="0">
                <a:latin typeface="+mn-lt"/>
              </a:rPr>
              <a:t>udtaler</a:t>
            </a:r>
            <a:r>
              <a:rPr lang="da-DK" sz="1400" b="1" dirty="0">
                <a:latin typeface="+mn-lt"/>
              </a:rPr>
              <a:t> </a:t>
            </a:r>
            <a:r>
              <a:rPr lang="da-DK" sz="1400" dirty="0">
                <a:latin typeface="Source Sans Pro" panose="020B0503030403020204" pitchFamily="34" charset="0"/>
              </a:rPr>
              <a:t>professor Signe </a:t>
            </a:r>
            <a:r>
              <a:rPr lang="da-DK" sz="1400" dirty="0" err="1">
                <a:latin typeface="Source Sans Pro" panose="020B0503030403020204" pitchFamily="34" charset="0"/>
              </a:rPr>
              <a:t>Normand</a:t>
            </a:r>
            <a:r>
              <a:rPr lang="da-DK" sz="1400" dirty="0">
                <a:latin typeface="+mn-lt"/>
              </a:rPr>
              <a:t>, Biodiversitetsrådet, 29-11-22</a:t>
            </a:r>
            <a:endParaRPr lang="da-DK" sz="2800" b="1" dirty="0">
              <a:latin typeface="+mn-lt"/>
            </a:endParaRPr>
          </a:p>
        </p:txBody>
      </p:sp>
      <p:pic>
        <p:nvPicPr>
          <p:cNvPr id="3" name="Billede 2">
            <a:extLst>
              <a:ext uri="{FF2B5EF4-FFF2-40B4-BE49-F238E27FC236}">
                <a16:creationId xmlns:a16="http://schemas.microsoft.com/office/drawing/2014/main" id="{03E37549-5AE1-62D6-DE46-8965CEB2D8EC}"/>
              </a:ext>
            </a:extLst>
          </p:cNvPr>
          <p:cNvPicPr>
            <a:picLocks noChangeAspect="1"/>
          </p:cNvPicPr>
          <p:nvPr/>
        </p:nvPicPr>
        <p:blipFill rotWithShape="1">
          <a:blip r:embed="rId2"/>
          <a:srcRect l="36137" t="30303" r="21298" b="15498"/>
          <a:stretch/>
        </p:blipFill>
        <p:spPr>
          <a:xfrm>
            <a:off x="945218" y="-319164"/>
            <a:ext cx="10229463" cy="7177164"/>
          </a:xfrm>
          <a:prstGeom prst="rect">
            <a:avLst/>
          </a:prstGeom>
        </p:spPr>
      </p:pic>
      <p:sp>
        <p:nvSpPr>
          <p:cNvPr id="4" name="Tekstfelt 3">
            <a:extLst>
              <a:ext uri="{FF2B5EF4-FFF2-40B4-BE49-F238E27FC236}">
                <a16:creationId xmlns:a16="http://schemas.microsoft.com/office/drawing/2014/main" id="{2ECCC873-DF77-7D2A-76F6-8CD42750BCE2}"/>
              </a:ext>
            </a:extLst>
          </p:cNvPr>
          <p:cNvSpPr txBox="1"/>
          <p:nvPr/>
        </p:nvSpPr>
        <p:spPr>
          <a:xfrm>
            <a:off x="-1" y="4753158"/>
            <a:ext cx="12192000" cy="1169551"/>
          </a:xfrm>
          <a:prstGeom prst="rect">
            <a:avLst/>
          </a:prstGeom>
          <a:solidFill>
            <a:srgbClr val="91C46E"/>
          </a:solidFill>
        </p:spPr>
        <p:txBody>
          <a:bodyPr wrap="square">
            <a:spAutoFit/>
          </a:bodyPr>
          <a:lstStyle/>
          <a:p>
            <a:pPr>
              <a:spcAft>
                <a:spcPts val="800"/>
              </a:spcAft>
            </a:pPr>
            <a:r>
              <a:rPr lang="da-DK" i="1" dirty="0">
                <a:latin typeface="Calibri" panose="020F0502020204030204" pitchFamily="34" charset="0"/>
                <a:ea typeface="Calibri" panose="020F0502020204030204" pitchFamily="34" charset="0"/>
                <a:cs typeface="Times New Roman" panose="02020603050405020304" pitchFamily="18" charset="0"/>
              </a:rPr>
              <a:t>Vejle Kommuneplan 2021-2033: </a:t>
            </a:r>
            <a:r>
              <a:rPr lang="da-DK" sz="2300" b="1" dirty="0">
                <a:effectLst/>
                <a:latin typeface="Calibri" panose="020F0502020204030204" pitchFamily="34" charset="0"/>
                <a:ea typeface="Calibri" panose="020F0502020204030204" pitchFamily="34" charset="0"/>
                <a:cs typeface="Times New Roman" panose="02020603050405020304" pitchFamily="18" charset="0"/>
              </a:rPr>
              <a:t>Mange naturområder er også truet af nye infrastrukturanlæg,  byudvikling m.m. Der er derfor behov for både en beskyttende indsats i forhold til det, der endnu er tilbage, og en naturudviklende indsats for at genskabe naturområder</a:t>
            </a:r>
            <a:r>
              <a:rPr lang="da-DK" sz="2400" b="1" dirty="0">
                <a:effectLst/>
                <a:latin typeface="Calibri" panose="020F0502020204030204" pitchFamily="34" charset="0"/>
                <a:ea typeface="Calibri" panose="020F0502020204030204" pitchFamily="34" charset="0"/>
                <a:cs typeface="Times New Roman" panose="02020603050405020304" pitchFamily="18" charset="0"/>
              </a:rPr>
              <a:t>.</a:t>
            </a:r>
            <a:r>
              <a:rPr lang="da-DK" sz="1200" i="1"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kstfelt 4">
            <a:extLst>
              <a:ext uri="{FF2B5EF4-FFF2-40B4-BE49-F238E27FC236}">
                <a16:creationId xmlns:a16="http://schemas.microsoft.com/office/drawing/2014/main" id="{8C2EC4B5-28AA-492E-F9DB-1EF3F348D3A8}"/>
              </a:ext>
            </a:extLst>
          </p:cNvPr>
          <p:cNvSpPr txBox="1"/>
          <p:nvPr/>
        </p:nvSpPr>
        <p:spPr>
          <a:xfrm>
            <a:off x="-58882" y="5912199"/>
            <a:ext cx="12309762" cy="800219"/>
          </a:xfrm>
          <a:prstGeom prst="rect">
            <a:avLst/>
          </a:prstGeom>
          <a:solidFill>
            <a:srgbClr val="91C46E"/>
          </a:solidFill>
        </p:spPr>
        <p:txBody>
          <a:bodyPr wrap="square" rtlCol="0">
            <a:spAutoFit/>
          </a:bodyPr>
          <a:lstStyle/>
          <a:p>
            <a:pPr algn="ctr"/>
            <a:r>
              <a:rPr lang="da-DK" sz="2800"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”P</a:t>
            </a:r>
            <a:r>
              <a:rPr lang="da-DK" sz="28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roduktion og forurening skader hvert år vores natur for 250 milliarder”</a:t>
            </a:r>
            <a:r>
              <a:rPr lang="da-DK" sz="1000" b="1" dirty="0">
                <a:solidFill>
                  <a:srgbClr val="333333"/>
                </a:solidFill>
                <a:effectLst/>
                <a:latin typeface="Times New Roman" panose="02020603050405020304" pitchFamily="18" charset="0"/>
                <a:ea typeface="Times New Roman" panose="02020603050405020304" pitchFamily="18" charset="0"/>
                <a:cs typeface="Times New Roman" panose="02020603050405020304" pitchFamily="18" charset="0"/>
              </a:rPr>
              <a:t>.</a:t>
            </a:r>
          </a:p>
          <a:p>
            <a:pPr algn="ctr"/>
            <a:r>
              <a:rPr lang="da-DK" b="1" i="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27-1-2023  Tidl. overvismand, professor P. Birk, Københavns Universitet, beregnet i ”Grønt BNP”</a:t>
            </a:r>
            <a:r>
              <a:rPr lang="da-DK" b="1" dirty="0">
                <a:solidFill>
                  <a:srgbClr val="333333"/>
                </a:solidFill>
                <a:latin typeface="Times New Roman" panose="02020603050405020304" pitchFamily="18" charset="0"/>
                <a:ea typeface="Times New Roman" panose="02020603050405020304" pitchFamily="18" charset="0"/>
                <a:cs typeface="Times New Roman" panose="02020603050405020304" pitchFamily="18" charset="0"/>
              </a:rPr>
              <a:t>          </a:t>
            </a:r>
            <a:endParaRPr lang="da-DK" b="1" i="1" dirty="0"/>
          </a:p>
        </p:txBody>
      </p:sp>
    </p:spTree>
    <p:extLst>
      <p:ext uri="{BB962C8B-B14F-4D97-AF65-F5344CB8AC3E}">
        <p14:creationId xmlns:p14="http://schemas.microsoft.com/office/powerpoint/2010/main" val="1806567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Isfugl set ved Kaffeåen">
            <a:extLst>
              <a:ext uri="{FF2B5EF4-FFF2-40B4-BE49-F238E27FC236}">
                <a16:creationId xmlns:a16="http://schemas.microsoft.com/office/drawing/2014/main" id="{6F956C79-B3C7-5474-17FA-5F1F3BC706CB}"/>
              </a:ext>
            </a:extLst>
          </p:cNvPr>
          <p:cNvPicPr>
            <a:picLocks noChangeAspect="1"/>
          </p:cNvPicPr>
          <p:nvPr/>
        </p:nvPicPr>
        <p:blipFill rotWithShape="1">
          <a:blip r:embed="rId2">
            <a:extLst>
              <a:ext uri="{28A0092B-C50C-407E-A947-70E740481C1C}">
                <a14:useLocalDpi xmlns:a14="http://schemas.microsoft.com/office/drawing/2010/main" val="0"/>
              </a:ext>
            </a:extLst>
          </a:blip>
          <a:srcRect t="5981"/>
          <a:stretch/>
        </p:blipFill>
        <p:spPr bwMode="auto">
          <a:xfrm>
            <a:off x="60819" y="457188"/>
            <a:ext cx="12136046" cy="7032184"/>
          </a:xfrm>
          <a:prstGeom prst="rect">
            <a:avLst/>
          </a:prstGeom>
          <a:noFill/>
          <a:ln>
            <a:noFill/>
          </a:ln>
        </p:spPr>
      </p:pic>
      <p:sp>
        <p:nvSpPr>
          <p:cNvPr id="5" name="Tekstfelt 4">
            <a:extLst>
              <a:ext uri="{FF2B5EF4-FFF2-40B4-BE49-F238E27FC236}">
                <a16:creationId xmlns:a16="http://schemas.microsoft.com/office/drawing/2014/main" id="{29CB0895-63F4-E76F-4779-E07083E63AA9}"/>
              </a:ext>
            </a:extLst>
          </p:cNvPr>
          <p:cNvSpPr txBox="1"/>
          <p:nvPr/>
        </p:nvSpPr>
        <p:spPr>
          <a:xfrm>
            <a:off x="149617" y="5690877"/>
            <a:ext cx="11942030" cy="1200329"/>
          </a:xfrm>
          <a:prstGeom prst="rect">
            <a:avLst/>
          </a:prstGeom>
          <a:solidFill>
            <a:schemeClr val="accent2"/>
          </a:solidFill>
        </p:spPr>
        <p:txBody>
          <a:bodyPr wrap="square" rtlCol="0">
            <a:spAutoFit/>
          </a:bodyPr>
          <a:lstStyle/>
          <a:p>
            <a:r>
              <a:rPr lang="da-DK" sz="2400" b="1" dirty="0"/>
              <a:t>Grønsisken, grønspætte,</a:t>
            </a:r>
            <a:r>
              <a:rPr lang="da-DK" sz="2400" b="1" u="sng" dirty="0"/>
              <a:t> isfugl (strengt beskyttet i EU),</a:t>
            </a:r>
            <a:r>
              <a:rPr lang="da-DK" sz="2400" b="1" dirty="0"/>
              <a:t> jernspurv, lille </a:t>
            </a:r>
            <a:r>
              <a:rPr lang="da-DK" sz="2400" b="1" dirty="0" err="1"/>
              <a:t>gråsisk</a:t>
            </a:r>
            <a:r>
              <a:rPr lang="da-DK" sz="2400" b="1" dirty="0"/>
              <a:t>, nattergal, sjagger, stor flagspætte, stær. </a:t>
            </a:r>
          </a:p>
          <a:p>
            <a:r>
              <a:rPr lang="da-DK" sz="2400" b="1" dirty="0"/>
              <a:t>Sanglærke og gulspurv er forsvundet fra området</a:t>
            </a:r>
            <a:r>
              <a:rPr lang="da-DK" sz="2400" dirty="0"/>
              <a:t>.</a:t>
            </a:r>
            <a:r>
              <a:rPr lang="da-DK" sz="1800" dirty="0"/>
              <a:t> </a:t>
            </a:r>
            <a:r>
              <a:rPr lang="da-DK" sz="1700" dirty="0"/>
              <a:t>(Kilder: DOF: ”Atlas III”  og </a:t>
            </a:r>
            <a:r>
              <a:rPr lang="da-DK" sz="1700" b="1" dirty="0"/>
              <a:t>”Observationer 1992-2022”)</a:t>
            </a:r>
          </a:p>
        </p:txBody>
      </p:sp>
      <p:sp>
        <p:nvSpPr>
          <p:cNvPr id="3" name="Tekstfelt 2">
            <a:extLst>
              <a:ext uri="{FF2B5EF4-FFF2-40B4-BE49-F238E27FC236}">
                <a16:creationId xmlns:a16="http://schemas.microsoft.com/office/drawing/2014/main" id="{969692D4-923D-7A18-6BA5-635545BDFC1C}"/>
              </a:ext>
            </a:extLst>
          </p:cNvPr>
          <p:cNvSpPr txBox="1"/>
          <p:nvPr/>
        </p:nvSpPr>
        <p:spPr>
          <a:xfrm>
            <a:off x="1" y="76826"/>
            <a:ext cx="12239500" cy="1384995"/>
          </a:xfrm>
          <a:prstGeom prst="rect">
            <a:avLst/>
          </a:prstGeom>
          <a:solidFill>
            <a:schemeClr val="bg1"/>
          </a:solidFill>
        </p:spPr>
        <p:txBody>
          <a:bodyPr wrap="square">
            <a:spAutoFit/>
          </a:bodyPr>
          <a:lstStyle/>
          <a:p>
            <a:endParaRPr lang="da-DK" sz="1400" b="1" dirty="0"/>
          </a:p>
          <a:p>
            <a:r>
              <a:rPr lang="da-DK" sz="2800" dirty="0"/>
              <a:t>En række fuglearter, som er i stor tilbagegang i Danmark (50-100% iflg. DOF Data), findes stadig i området omkring Ammitsbøl Skov </a:t>
            </a:r>
            <a:endParaRPr lang="da-DK" sz="1400" dirty="0"/>
          </a:p>
          <a:p>
            <a:r>
              <a:rPr lang="da-DK" sz="1400" dirty="0"/>
              <a:t>Kilde DOF [Dansk Ornitologisk forening]: ”Atlas III”  og  Observationer 1992-2022) .</a:t>
            </a:r>
            <a:endParaRPr lang="da-DK" dirty="0"/>
          </a:p>
        </p:txBody>
      </p:sp>
      <p:cxnSp>
        <p:nvCxnSpPr>
          <p:cNvPr id="11" name="Lige pilforbindelse 10">
            <a:extLst>
              <a:ext uri="{FF2B5EF4-FFF2-40B4-BE49-F238E27FC236}">
                <a16:creationId xmlns:a16="http://schemas.microsoft.com/office/drawing/2014/main" id="{9C734B26-273D-9579-8F19-9859FE9A976B}"/>
              </a:ext>
            </a:extLst>
          </p:cNvPr>
          <p:cNvCxnSpPr>
            <a:cxnSpLocks/>
          </p:cNvCxnSpPr>
          <p:nvPr/>
        </p:nvCxnSpPr>
        <p:spPr>
          <a:xfrm flipH="1">
            <a:off x="558800" y="712519"/>
            <a:ext cx="1329377" cy="483738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6C45C78E-A729-CA59-927F-8C70B2349515}"/>
              </a:ext>
            </a:extLst>
          </p:cNvPr>
          <p:cNvSpPr txBox="1"/>
          <p:nvPr/>
        </p:nvSpPr>
        <p:spPr>
          <a:xfrm>
            <a:off x="10623573" y="57078"/>
            <a:ext cx="1615928" cy="400110"/>
          </a:xfrm>
          <a:prstGeom prst="rect">
            <a:avLst/>
          </a:prstGeom>
          <a:noFill/>
        </p:spPr>
        <p:txBody>
          <a:bodyPr wrap="square" rtlCol="0">
            <a:spAutoFit/>
          </a:bodyPr>
          <a:lstStyle/>
          <a:p>
            <a:r>
              <a:rPr lang="da-DK" sz="2000" b="1" dirty="0">
                <a:solidFill>
                  <a:srgbClr val="002060"/>
                </a:solidFill>
              </a:rPr>
              <a:t>Biodiversitet</a:t>
            </a:r>
          </a:p>
        </p:txBody>
      </p:sp>
      <p:sp>
        <p:nvSpPr>
          <p:cNvPr id="8" name="Tekstfelt 7">
            <a:extLst>
              <a:ext uri="{FF2B5EF4-FFF2-40B4-BE49-F238E27FC236}">
                <a16:creationId xmlns:a16="http://schemas.microsoft.com/office/drawing/2014/main" id="{F893544E-6882-AFEF-3B02-0B27FB23C179}"/>
              </a:ext>
            </a:extLst>
          </p:cNvPr>
          <p:cNvSpPr txBox="1"/>
          <p:nvPr/>
        </p:nvSpPr>
        <p:spPr>
          <a:xfrm>
            <a:off x="-80010" y="2639530"/>
            <a:ext cx="12607290" cy="2539157"/>
          </a:xfrm>
          <a:prstGeom prst="rect">
            <a:avLst/>
          </a:prstGeom>
          <a:solidFill>
            <a:schemeClr val="accent5"/>
          </a:solidFill>
        </p:spPr>
        <p:txBody>
          <a:bodyPr wrap="square" rtlCol="0">
            <a:spAutoFit/>
          </a:bodyPr>
          <a:lstStyle/>
          <a:p>
            <a:r>
              <a:rPr lang="da-DK" sz="3200" b="1" i="1" dirty="0"/>
              <a:t>”TABET SKAL STANDSES… BIODIVERSITETEN FORBEDRES … PRIORITERES”</a:t>
            </a:r>
          </a:p>
          <a:p>
            <a:pPr algn="ctr"/>
            <a:r>
              <a:rPr lang="da-DK" sz="3200" i="1" dirty="0"/>
              <a:t>ER VEJLES UDTRYKKELIGE MÅL</a:t>
            </a:r>
            <a:r>
              <a:rPr lang="da-DK" sz="3200" dirty="0"/>
              <a:t>:</a:t>
            </a:r>
            <a:endParaRPr lang="da-DK" sz="3200" b="1" dirty="0"/>
          </a:p>
          <a:p>
            <a:pPr algn="ctr"/>
            <a:endParaRPr lang="da-DK" sz="500" b="1" dirty="0">
              <a:latin typeface="+mn-lt"/>
            </a:endParaRPr>
          </a:p>
          <a:p>
            <a:endParaRPr lang="da-DK" sz="500" b="1" dirty="0">
              <a:latin typeface="+mn-lt"/>
            </a:endParaRPr>
          </a:p>
          <a:p>
            <a:endParaRPr lang="da-DK" sz="500" b="1" dirty="0"/>
          </a:p>
          <a:p>
            <a:r>
              <a:rPr lang="da-DK" sz="2000" b="1" dirty="0">
                <a:solidFill>
                  <a:schemeClr val="bg1"/>
                </a:solidFill>
                <a:effectLst/>
                <a:latin typeface="Times New Roman" panose="02020603050405020304" pitchFamily="18" charset="0"/>
                <a:ea typeface="Calibri" panose="020F0502020204030204" pitchFamily="34" charset="0"/>
              </a:rPr>
              <a:t>                                           at </a:t>
            </a:r>
            <a:r>
              <a:rPr lang="da-DK" sz="2000" b="1" u="sng" dirty="0">
                <a:solidFill>
                  <a:schemeClr val="bg1"/>
                </a:solidFill>
                <a:effectLst/>
                <a:latin typeface="Times New Roman" panose="02020603050405020304" pitchFamily="18" charset="0"/>
                <a:ea typeface="Calibri" panose="020F0502020204030204" pitchFamily="34" charset="0"/>
              </a:rPr>
              <a:t>standse tabet </a:t>
            </a:r>
            <a:r>
              <a:rPr lang="da-DK" sz="2000" b="1" dirty="0">
                <a:solidFill>
                  <a:schemeClr val="bg1"/>
                </a:solidFill>
                <a:effectLst/>
                <a:latin typeface="Times New Roman" panose="02020603050405020304" pitchFamily="18" charset="0"/>
                <a:ea typeface="Calibri" panose="020F0502020204030204" pitchFamily="34" charset="0"/>
              </a:rPr>
              <a:t>af biodiversitet   </a:t>
            </a:r>
          </a:p>
          <a:p>
            <a:pPr algn="ctr"/>
            <a:r>
              <a:rPr lang="da-DK" sz="2000" b="1" dirty="0">
                <a:solidFill>
                  <a:schemeClr val="bg1"/>
                </a:solidFill>
                <a:effectLst/>
                <a:latin typeface="Times New Roman" panose="02020603050405020304" pitchFamily="18" charset="0"/>
                <a:ea typeface="Calibri" panose="020F0502020204030204" pitchFamily="34" charset="0"/>
              </a:rPr>
              <a:t>          at passe på de vigtigste naturområder og </a:t>
            </a:r>
            <a:r>
              <a:rPr lang="da-DK" sz="2000" b="1" u="sng" dirty="0">
                <a:solidFill>
                  <a:schemeClr val="bg1"/>
                </a:solidFill>
                <a:effectLst/>
                <a:latin typeface="Times New Roman" panose="02020603050405020304" pitchFamily="18" charset="0"/>
                <a:ea typeface="Calibri" panose="020F0502020204030204" pitchFamily="34" charset="0"/>
              </a:rPr>
              <a:t>standse tabet</a:t>
            </a:r>
            <a:r>
              <a:rPr lang="da-DK" sz="2000" b="1" dirty="0">
                <a:solidFill>
                  <a:schemeClr val="bg1"/>
                </a:solidFill>
                <a:effectLst/>
                <a:latin typeface="Times New Roman" panose="02020603050405020304" pitchFamily="18" charset="0"/>
                <a:ea typeface="Calibri" panose="020F0502020204030204" pitchFamily="34" charset="0"/>
              </a:rPr>
              <a:t> af biodiversitet</a:t>
            </a:r>
            <a:r>
              <a:rPr lang="da-DK" sz="2000" b="1" u="sng" dirty="0">
                <a:solidFill>
                  <a:schemeClr val="bg1"/>
                </a:solidFill>
                <a:effectLst/>
                <a:latin typeface="Times New Roman" panose="02020603050405020304" pitchFamily="18" charset="0"/>
                <a:ea typeface="Calibri" panose="020F0502020204030204" pitchFamily="34" charset="0"/>
              </a:rPr>
              <a:t>                                                                 </a:t>
            </a:r>
            <a:endParaRPr lang="da-DK" sz="2000" b="1" u="sng" dirty="0">
              <a:solidFill>
                <a:schemeClr val="bg1"/>
              </a:solidFill>
              <a:latin typeface="Times New Roman" panose="02020603050405020304" pitchFamily="18" charset="0"/>
              <a:ea typeface="Calibri" panose="020F0502020204030204" pitchFamily="34" charset="0"/>
            </a:endParaRPr>
          </a:p>
          <a:p>
            <a:r>
              <a:rPr lang="da-DK" sz="2000" b="1" dirty="0">
                <a:solidFill>
                  <a:schemeClr val="bg1"/>
                </a:solidFill>
                <a:latin typeface="Times New Roman" panose="02020603050405020304" pitchFamily="18" charset="0"/>
                <a:ea typeface="Calibri" panose="020F0502020204030204" pitchFamily="34" charset="0"/>
              </a:rPr>
              <a:t>                                           at </a:t>
            </a:r>
            <a:r>
              <a:rPr lang="da-DK" sz="2000" b="1" dirty="0">
                <a:solidFill>
                  <a:schemeClr val="bg1"/>
                </a:solidFill>
                <a:effectLst/>
                <a:latin typeface="Times New Roman" panose="02020603050405020304" pitchFamily="18" charset="0"/>
                <a:ea typeface="Calibri" panose="020F0502020204030204" pitchFamily="34" charset="0"/>
              </a:rPr>
              <a:t>prioritere virkemidler til at </a:t>
            </a:r>
            <a:r>
              <a:rPr lang="da-DK" sz="2000" b="1" u="sng" dirty="0">
                <a:solidFill>
                  <a:schemeClr val="bg1"/>
                </a:solidFill>
                <a:effectLst/>
                <a:latin typeface="Times New Roman" panose="02020603050405020304" pitchFamily="18" charset="0"/>
                <a:ea typeface="Calibri" panose="020F0502020204030204" pitchFamily="34" charset="0"/>
              </a:rPr>
              <a:t>forbedre</a:t>
            </a:r>
            <a:r>
              <a:rPr lang="da-DK" sz="2000" b="1" dirty="0">
                <a:solidFill>
                  <a:schemeClr val="bg1"/>
                </a:solidFill>
                <a:effectLst/>
                <a:latin typeface="Times New Roman" panose="02020603050405020304" pitchFamily="18" charset="0"/>
                <a:ea typeface="Calibri" panose="020F0502020204030204" pitchFamily="34" charset="0"/>
              </a:rPr>
              <a:t> biodiversiteten</a:t>
            </a:r>
          </a:p>
          <a:p>
            <a:r>
              <a:rPr lang="da-DK" sz="2000" b="1" dirty="0">
                <a:solidFill>
                  <a:schemeClr val="bg1"/>
                </a:solidFill>
                <a:effectLst/>
                <a:latin typeface="Times New Roman" panose="02020603050405020304" pitchFamily="18" charset="0"/>
                <a:ea typeface="Calibri" panose="020F0502020204030204" pitchFamily="34" charset="0"/>
              </a:rPr>
              <a:t>                                           at </a:t>
            </a:r>
            <a:r>
              <a:rPr lang="da-DK" sz="2000" b="1" u="sng" dirty="0">
                <a:solidFill>
                  <a:schemeClr val="bg1"/>
                </a:solidFill>
                <a:effectLst/>
                <a:latin typeface="Times New Roman" panose="02020603050405020304" pitchFamily="18" charset="0"/>
                <a:ea typeface="Calibri" panose="020F0502020204030204" pitchFamily="34" charset="0"/>
              </a:rPr>
              <a:t>prioritere</a:t>
            </a:r>
            <a:r>
              <a:rPr lang="da-DK" sz="2000" b="1" dirty="0">
                <a:solidFill>
                  <a:schemeClr val="bg1"/>
                </a:solidFill>
                <a:effectLst/>
                <a:latin typeface="Times New Roman" panose="02020603050405020304" pitchFamily="18" charset="0"/>
                <a:ea typeface="Calibri" panose="020F0502020204030204" pitchFamily="34" charset="0"/>
              </a:rPr>
              <a:t> økonomiske midler til biodiversitet</a:t>
            </a:r>
            <a:endParaRPr lang="da-DK" sz="500" dirty="0"/>
          </a:p>
        </p:txBody>
      </p:sp>
    </p:spTree>
    <p:extLst>
      <p:ext uri="{BB962C8B-B14F-4D97-AF65-F5344CB8AC3E}">
        <p14:creationId xmlns:p14="http://schemas.microsoft.com/office/powerpoint/2010/main" val="418271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Et billede, der indeholder tekst, himmel, elektronik, skærmbillede&#10;&#10;Automatisk genereret beskrivelse">
            <a:extLst>
              <a:ext uri="{FF2B5EF4-FFF2-40B4-BE49-F238E27FC236}">
                <a16:creationId xmlns:a16="http://schemas.microsoft.com/office/drawing/2014/main" id="{FD3D087A-1513-1947-A1B5-15E0E18EFE8F}"/>
              </a:ext>
            </a:extLst>
          </p:cNvPr>
          <p:cNvPicPr>
            <a:picLocks noChangeAspect="1"/>
          </p:cNvPicPr>
          <p:nvPr/>
        </p:nvPicPr>
        <p:blipFill rotWithShape="1">
          <a:blip r:embed="rId2"/>
          <a:srcRect t="6747" b="9397"/>
          <a:stretch/>
        </p:blipFill>
        <p:spPr>
          <a:xfrm>
            <a:off x="-73674" y="0"/>
            <a:ext cx="12339347" cy="5820157"/>
          </a:xfrm>
          <a:prstGeom prst="rect">
            <a:avLst/>
          </a:prstGeom>
        </p:spPr>
      </p:pic>
      <p:sp>
        <p:nvSpPr>
          <p:cNvPr id="3" name="Tekstfelt 2">
            <a:extLst>
              <a:ext uri="{FF2B5EF4-FFF2-40B4-BE49-F238E27FC236}">
                <a16:creationId xmlns:a16="http://schemas.microsoft.com/office/drawing/2014/main" id="{84394C9C-B8BE-3A3E-25A2-998001BE999A}"/>
              </a:ext>
            </a:extLst>
          </p:cNvPr>
          <p:cNvSpPr txBox="1"/>
          <p:nvPr/>
        </p:nvSpPr>
        <p:spPr>
          <a:xfrm>
            <a:off x="0" y="71527"/>
            <a:ext cx="12192000" cy="7340471"/>
          </a:xfrm>
          <a:prstGeom prst="rect">
            <a:avLst/>
          </a:prstGeom>
          <a:noFill/>
        </p:spPr>
        <p:txBody>
          <a:bodyPr wrap="square" rtlCol="0">
            <a:spAutoFit/>
          </a:bodyPr>
          <a:lstStyle/>
          <a:p>
            <a:pPr algn="ctr"/>
            <a:r>
              <a:rPr lang="da-DK" sz="4400" b="1" dirty="0">
                <a:solidFill>
                  <a:srgbClr val="242424"/>
                </a:solidFill>
                <a:ea typeface="Calibri" panose="020F0502020204030204" pitchFamily="34" charset="0"/>
              </a:rPr>
              <a:t>I </a:t>
            </a:r>
            <a:r>
              <a:rPr lang="da-DK" sz="4400" b="1" dirty="0">
                <a:solidFill>
                  <a:srgbClr val="242424"/>
                </a:solidFill>
                <a:effectLst/>
                <a:ea typeface="Calibri" panose="020F0502020204030204" pitchFamily="34" charset="0"/>
              </a:rPr>
              <a:t>Ammitsbøl Skov / Vester Skov yngler pt: </a:t>
            </a:r>
          </a:p>
          <a:p>
            <a:r>
              <a:rPr lang="da-DK" sz="2300" b="1" dirty="0"/>
              <a:t>      </a:t>
            </a:r>
          </a:p>
          <a:p>
            <a:r>
              <a:rPr lang="da-DK" sz="2300" b="1" dirty="0"/>
              <a:t>                   </a:t>
            </a:r>
            <a:r>
              <a:rPr lang="da-DK" sz="3200" b="1" dirty="0"/>
              <a:t>8</a:t>
            </a:r>
            <a:r>
              <a:rPr lang="da-DK" sz="3200" b="1" dirty="0">
                <a:solidFill>
                  <a:srgbClr val="242424"/>
                </a:solidFill>
                <a:effectLst/>
                <a:ea typeface="Calibri" panose="020F0502020204030204" pitchFamily="34" charset="0"/>
              </a:rPr>
              <a:t> par musvåger       </a:t>
            </a:r>
            <a:endParaRPr lang="da-DK" sz="500" dirty="0">
              <a:effectLst/>
              <a:ea typeface="Calibri" panose="020F0502020204030204" pitchFamily="34" charset="0"/>
            </a:endParaRPr>
          </a:p>
          <a:p>
            <a:r>
              <a:rPr lang="da-DK" sz="3200" b="1" dirty="0">
                <a:solidFill>
                  <a:srgbClr val="242424"/>
                </a:solidFill>
                <a:ea typeface="Calibri" panose="020F0502020204030204" pitchFamily="34" charset="0"/>
              </a:rPr>
              <a:t>              </a:t>
            </a:r>
            <a:r>
              <a:rPr lang="da-DK" sz="3200" b="1" u="sng" dirty="0">
                <a:solidFill>
                  <a:srgbClr val="242424"/>
                </a:solidFill>
                <a:ea typeface="Calibri" panose="020F0502020204030204" pitchFamily="34" charset="0"/>
              </a:rPr>
              <a:t>1</a:t>
            </a:r>
            <a:r>
              <a:rPr lang="da-DK" sz="3200" b="1" dirty="0">
                <a:solidFill>
                  <a:srgbClr val="242424"/>
                </a:solidFill>
                <a:ea typeface="Calibri" panose="020F0502020204030204" pitchFamily="34" charset="0"/>
              </a:rPr>
              <a:t> par s</a:t>
            </a:r>
            <a:r>
              <a:rPr lang="da-DK" sz="3200" b="1" dirty="0">
                <a:solidFill>
                  <a:srgbClr val="242424"/>
                </a:solidFill>
                <a:effectLst/>
                <a:ea typeface="Calibri" panose="020F0502020204030204" pitchFamily="34" charset="0"/>
              </a:rPr>
              <a:t>purvehøge    </a:t>
            </a:r>
            <a:r>
              <a:rPr lang="da-DK" sz="3200" dirty="0">
                <a:solidFill>
                  <a:srgbClr val="242424"/>
                </a:solidFill>
                <a:effectLst/>
                <a:ea typeface="Calibri" panose="020F0502020204030204" pitchFamily="34" charset="0"/>
              </a:rPr>
              <a:t>(er i tilbagegang</a:t>
            </a:r>
            <a:r>
              <a:rPr lang="da-DK" sz="3200" dirty="0">
                <a:solidFill>
                  <a:schemeClr val="bg1"/>
                </a:solidFill>
                <a:effectLst/>
                <a:ea typeface="Calibri" panose="020F0502020204030204" pitchFamily="34" charset="0"/>
              </a:rPr>
              <a:t>*</a:t>
            </a:r>
            <a:r>
              <a:rPr lang="da-DK" sz="3200" dirty="0">
                <a:solidFill>
                  <a:srgbClr val="242424"/>
                </a:solidFill>
                <a:effectLst/>
                <a:ea typeface="Calibri" panose="020F0502020204030204" pitchFamily="34" charset="0"/>
              </a:rPr>
              <a:t>)</a:t>
            </a:r>
            <a:endParaRPr lang="da-DK" sz="500" dirty="0">
              <a:solidFill>
                <a:srgbClr val="242424"/>
              </a:solidFill>
              <a:effectLst/>
              <a:ea typeface="Calibri" panose="020F0502020204030204" pitchFamily="34" charset="0"/>
            </a:endParaRPr>
          </a:p>
          <a:p>
            <a:r>
              <a:rPr lang="da-DK" sz="3200" b="1" dirty="0">
                <a:solidFill>
                  <a:srgbClr val="242424"/>
                </a:solidFill>
                <a:ea typeface="Calibri" panose="020F0502020204030204" pitchFamily="34" charset="0"/>
              </a:rPr>
              <a:t>              </a:t>
            </a:r>
            <a:r>
              <a:rPr lang="da-DK" sz="3200" b="1" u="sng" dirty="0">
                <a:solidFill>
                  <a:srgbClr val="242424"/>
                </a:solidFill>
                <a:ea typeface="Calibri" panose="020F0502020204030204" pitchFamily="34" charset="0"/>
              </a:rPr>
              <a:t>1</a:t>
            </a:r>
            <a:r>
              <a:rPr lang="da-DK" sz="3200" b="1" dirty="0">
                <a:solidFill>
                  <a:srgbClr val="242424"/>
                </a:solidFill>
                <a:ea typeface="Calibri" panose="020F0502020204030204" pitchFamily="34" charset="0"/>
              </a:rPr>
              <a:t> par hvepsevåger  </a:t>
            </a:r>
            <a:r>
              <a:rPr lang="da-DK" sz="3200" dirty="0">
                <a:solidFill>
                  <a:srgbClr val="242424"/>
                </a:solidFill>
                <a:ea typeface="Calibri" panose="020F0502020204030204" pitchFamily="34" charset="0"/>
              </a:rPr>
              <a:t>(i tilbagegang og </a:t>
            </a:r>
            <a:r>
              <a:rPr lang="da-DK" sz="3200" b="1" dirty="0">
                <a:solidFill>
                  <a:srgbClr val="242424"/>
                </a:solidFill>
                <a:ea typeface="Calibri" panose="020F0502020204030204" pitchFamily="34" charset="0"/>
              </a:rPr>
              <a:t>strengt beskyttet i EU</a:t>
            </a:r>
            <a:r>
              <a:rPr lang="da-DK" sz="3200" dirty="0">
                <a:solidFill>
                  <a:schemeClr val="bg1"/>
                </a:solidFill>
                <a:ea typeface="Calibri" panose="020F0502020204030204" pitchFamily="34" charset="0"/>
              </a:rPr>
              <a:t>*</a:t>
            </a:r>
            <a:r>
              <a:rPr lang="da-DK" sz="3200" dirty="0">
                <a:solidFill>
                  <a:srgbClr val="242424"/>
                </a:solidFill>
                <a:ea typeface="Calibri" panose="020F0502020204030204" pitchFamily="34" charset="0"/>
              </a:rPr>
              <a:t>)</a:t>
            </a:r>
          </a:p>
          <a:p>
            <a:r>
              <a:rPr lang="da-DK" sz="3200" dirty="0">
                <a:solidFill>
                  <a:srgbClr val="242424"/>
                </a:solidFill>
                <a:ea typeface="Calibri" panose="020F0502020204030204" pitchFamily="34" charset="0"/>
              </a:rPr>
              <a:t>              </a:t>
            </a:r>
            <a:r>
              <a:rPr lang="da-DK" sz="3200" b="1" u="sng" dirty="0">
                <a:solidFill>
                  <a:srgbClr val="242424"/>
                </a:solidFill>
                <a:ea typeface="Calibri" panose="020F0502020204030204" pitchFamily="34" charset="0"/>
              </a:rPr>
              <a:t>1</a:t>
            </a:r>
            <a:r>
              <a:rPr lang="da-DK" sz="3200" b="1" dirty="0">
                <a:solidFill>
                  <a:srgbClr val="242424"/>
                </a:solidFill>
                <a:ea typeface="Calibri" panose="020F0502020204030204" pitchFamily="34" charset="0"/>
              </a:rPr>
              <a:t> par duehøge         </a:t>
            </a:r>
            <a:r>
              <a:rPr lang="da-DK" sz="3200" dirty="0">
                <a:solidFill>
                  <a:srgbClr val="242424"/>
                </a:solidFill>
                <a:ea typeface="Calibri" panose="020F0502020204030204" pitchFamily="34" charset="0"/>
              </a:rPr>
              <a:t>(lige så sjælden som glenten.)</a:t>
            </a:r>
          </a:p>
          <a:p>
            <a:r>
              <a:rPr lang="da-DK" sz="3200" dirty="0">
                <a:solidFill>
                  <a:srgbClr val="242424"/>
                </a:solidFill>
                <a:ea typeface="Calibri" panose="020F0502020204030204" pitchFamily="34" charset="0"/>
              </a:rPr>
              <a:t>                                                  (i stor tilbagegang</a:t>
            </a:r>
            <a:r>
              <a:rPr lang="da-DK" sz="3200" dirty="0">
                <a:solidFill>
                  <a:schemeClr val="bg1"/>
                </a:solidFill>
                <a:ea typeface="Calibri" panose="020F0502020204030204" pitchFamily="34" charset="0"/>
              </a:rPr>
              <a:t>*</a:t>
            </a:r>
            <a:r>
              <a:rPr lang="da-DK" sz="3200" dirty="0">
                <a:solidFill>
                  <a:srgbClr val="242424"/>
                </a:solidFill>
                <a:ea typeface="Calibri" panose="020F0502020204030204" pitchFamily="34" charset="0"/>
              </a:rPr>
              <a:t>) </a:t>
            </a:r>
            <a:r>
              <a:rPr lang="da-DK" sz="500" dirty="0">
                <a:solidFill>
                  <a:srgbClr val="242424"/>
                </a:solidFill>
                <a:ea typeface="Calibri" panose="020F0502020204030204" pitchFamily="34" charset="0"/>
              </a:rPr>
              <a:t>                                                                               </a:t>
            </a:r>
          </a:p>
          <a:p>
            <a:r>
              <a:rPr lang="da-DK" sz="500" dirty="0">
                <a:solidFill>
                  <a:srgbClr val="242424"/>
                </a:solidFill>
                <a:ea typeface="Calibri" panose="020F0502020204030204" pitchFamily="34" charset="0"/>
              </a:rPr>
              <a:t>                                                                                                                                                                                                                                                                                                                                                                                                                                                                                                               </a:t>
            </a:r>
            <a:r>
              <a:rPr lang="da-DK" sz="1600" i="1" dirty="0" err="1">
                <a:solidFill>
                  <a:srgbClr val="242424"/>
                </a:solidFill>
              </a:rPr>
              <a:t>Geoff</a:t>
            </a:r>
            <a:r>
              <a:rPr lang="da-DK" sz="1600" i="1" dirty="0">
                <a:solidFill>
                  <a:srgbClr val="242424"/>
                </a:solidFill>
              </a:rPr>
              <a:t> </a:t>
            </a:r>
            <a:r>
              <a:rPr lang="da-DK" sz="1600" i="1" dirty="0" err="1">
                <a:solidFill>
                  <a:srgbClr val="242424"/>
                </a:solidFill>
              </a:rPr>
              <a:t>Preston</a:t>
            </a:r>
            <a:r>
              <a:rPr lang="da-DK" sz="1600" i="1" dirty="0">
                <a:solidFill>
                  <a:srgbClr val="242424"/>
                </a:solidFill>
              </a:rPr>
              <a:t>, Dansk Ornitologisk Forening. Efteråret 2022</a:t>
            </a:r>
          </a:p>
          <a:p>
            <a:endParaRPr lang="da-DK" sz="1600" i="1" dirty="0">
              <a:solidFill>
                <a:srgbClr val="242424"/>
              </a:solidFill>
            </a:endParaRPr>
          </a:p>
          <a:p>
            <a:endParaRPr lang="da-DK" sz="1600" i="1" dirty="0">
              <a:solidFill>
                <a:srgbClr val="242424"/>
              </a:solidFill>
            </a:endParaRPr>
          </a:p>
          <a:p>
            <a:endParaRPr lang="da-DK" sz="1600" i="1" dirty="0">
              <a:solidFill>
                <a:srgbClr val="242424"/>
              </a:solidFill>
            </a:endParaRPr>
          </a:p>
          <a:p>
            <a:endParaRPr lang="da-DK" sz="1600" i="1" dirty="0">
              <a:solidFill>
                <a:srgbClr val="242424"/>
              </a:solidFill>
            </a:endParaRPr>
          </a:p>
          <a:p>
            <a:r>
              <a:rPr lang="da-DK" sz="1600" b="1" dirty="0">
                <a:solidFill>
                  <a:srgbClr val="242424"/>
                </a:solidFill>
                <a:ea typeface="Calibri" panose="020F0502020204030204" pitchFamily="34" charset="0"/>
              </a:rPr>
              <a:t>     </a:t>
            </a:r>
          </a:p>
          <a:p>
            <a:endParaRPr lang="da-DK" sz="1600" b="1" dirty="0">
              <a:solidFill>
                <a:srgbClr val="242424"/>
              </a:solidFill>
              <a:ea typeface="Calibri" panose="020F0502020204030204" pitchFamily="34" charset="0"/>
            </a:endParaRPr>
          </a:p>
          <a:p>
            <a:endParaRPr lang="da-DK" sz="1600" b="1" dirty="0">
              <a:solidFill>
                <a:srgbClr val="242424"/>
              </a:solidFill>
              <a:ea typeface="Calibri" panose="020F0502020204030204" pitchFamily="34" charset="0"/>
            </a:endParaRPr>
          </a:p>
          <a:p>
            <a:r>
              <a:rPr lang="da-DK" sz="1600" b="1" dirty="0">
                <a:solidFill>
                  <a:srgbClr val="242424"/>
                </a:solidFill>
                <a:ea typeface="Calibri" panose="020F0502020204030204" pitchFamily="34" charset="0"/>
              </a:rPr>
              <a:t>                                 </a:t>
            </a:r>
          </a:p>
          <a:p>
            <a:endParaRPr lang="da-DK" sz="1600" i="1" dirty="0"/>
          </a:p>
          <a:p>
            <a:br>
              <a:rPr lang="da-DK" sz="2400" dirty="0">
                <a:solidFill>
                  <a:schemeClr val="bg1"/>
                </a:solidFill>
                <a:effectLst/>
                <a:ea typeface="Calibri" panose="020F0502020204030204" pitchFamily="34" charset="0"/>
              </a:rPr>
            </a:br>
            <a:br>
              <a:rPr lang="da-DK" dirty="0">
                <a:solidFill>
                  <a:schemeClr val="bg1"/>
                </a:solidFill>
              </a:rPr>
            </a:br>
            <a:endParaRPr lang="da-DK" dirty="0">
              <a:solidFill>
                <a:schemeClr val="bg1"/>
              </a:solidFill>
            </a:endParaRPr>
          </a:p>
          <a:p>
            <a:pPr algn="ctr"/>
            <a:r>
              <a:rPr lang="da-DK" sz="1800" b="1" dirty="0">
                <a:solidFill>
                  <a:srgbClr val="242424"/>
                </a:solidFill>
                <a:effectLst/>
                <a:latin typeface="Segoe UI" panose="020B0502040204020203" pitchFamily="34" charset="0"/>
                <a:ea typeface="Calibri" panose="020F0502020204030204" pitchFamily="34" charset="0"/>
              </a:rPr>
              <a:t> </a:t>
            </a:r>
            <a:r>
              <a:rPr lang="da-DK" sz="2400" b="1" dirty="0">
                <a:solidFill>
                  <a:srgbClr val="242424"/>
                </a:solidFill>
              </a:rPr>
              <a:t>                                                                                                </a:t>
            </a:r>
            <a:endParaRPr lang="da-DK" sz="1200" b="1" dirty="0"/>
          </a:p>
        </p:txBody>
      </p:sp>
      <p:sp>
        <p:nvSpPr>
          <p:cNvPr id="6" name="Tekstfelt 5">
            <a:extLst>
              <a:ext uri="{FF2B5EF4-FFF2-40B4-BE49-F238E27FC236}">
                <a16:creationId xmlns:a16="http://schemas.microsoft.com/office/drawing/2014/main" id="{BBE3F574-6419-C16C-4052-BA807E77A18E}"/>
              </a:ext>
            </a:extLst>
          </p:cNvPr>
          <p:cNvSpPr txBox="1"/>
          <p:nvPr/>
        </p:nvSpPr>
        <p:spPr>
          <a:xfrm>
            <a:off x="36837" y="5649320"/>
            <a:ext cx="12192000" cy="769441"/>
          </a:xfrm>
          <a:prstGeom prst="rect">
            <a:avLst/>
          </a:prstGeom>
          <a:solidFill>
            <a:schemeClr val="bg1"/>
          </a:solidFill>
        </p:spPr>
        <p:txBody>
          <a:bodyPr wrap="square" rtlCol="0">
            <a:spAutoFit/>
          </a:bodyPr>
          <a:lstStyle/>
          <a:p>
            <a:r>
              <a:rPr lang="da-DK" sz="1500" dirty="0"/>
              <a:t>Jan. 2023. Seniorrådgiver Ole R. Therkildsen, Århus Universitet sagde på </a:t>
            </a:r>
            <a:r>
              <a:rPr lang="da-DK" sz="1600" u="sng" dirty="0"/>
              <a:t>Green-Power-Denmark -konference:</a:t>
            </a:r>
            <a:r>
              <a:rPr lang="da-DK" sz="1600" dirty="0"/>
              <a:t>  (interesseorganisation for grøn energi):</a:t>
            </a:r>
            <a:endParaRPr lang="da-DK" sz="1600" b="1" dirty="0"/>
          </a:p>
          <a:p>
            <a:r>
              <a:rPr lang="da-DK" sz="2800" b="1" dirty="0"/>
              <a:t>”Der er risiko for, at rovfugle forlader habitatet i forbindelse med  vindmøller”</a:t>
            </a:r>
            <a:r>
              <a:rPr lang="da-DK" sz="2000" dirty="0"/>
              <a:t> </a:t>
            </a:r>
            <a:r>
              <a:rPr lang="da-DK" sz="1400" dirty="0"/>
              <a:t>Jan 23</a:t>
            </a:r>
            <a:r>
              <a:rPr lang="da-DK" sz="2000" dirty="0"/>
              <a:t>                                                  </a:t>
            </a:r>
            <a:r>
              <a:rPr lang="da-DK" sz="2800" b="1" dirty="0"/>
              <a:t>                                   </a:t>
            </a:r>
            <a:endParaRPr lang="da-DK" sz="2000" b="1" dirty="0">
              <a:solidFill>
                <a:schemeClr val="bg1"/>
              </a:solidFill>
            </a:endParaRPr>
          </a:p>
        </p:txBody>
      </p:sp>
      <p:sp>
        <p:nvSpPr>
          <p:cNvPr id="8" name="Tekstfelt 7">
            <a:extLst>
              <a:ext uri="{FF2B5EF4-FFF2-40B4-BE49-F238E27FC236}">
                <a16:creationId xmlns:a16="http://schemas.microsoft.com/office/drawing/2014/main" id="{1B79E907-0CA4-7A9C-CB97-4C05FE5F8CE1}"/>
              </a:ext>
            </a:extLst>
          </p:cNvPr>
          <p:cNvSpPr txBox="1"/>
          <p:nvPr/>
        </p:nvSpPr>
        <p:spPr>
          <a:xfrm>
            <a:off x="2628896" y="5175771"/>
            <a:ext cx="9880603" cy="523220"/>
          </a:xfrm>
          <a:prstGeom prst="rect">
            <a:avLst/>
          </a:prstGeom>
          <a:noFill/>
        </p:spPr>
        <p:txBody>
          <a:bodyPr wrap="square" rtlCol="0">
            <a:spAutoFit/>
          </a:bodyPr>
          <a:lstStyle/>
          <a:p>
            <a:r>
              <a:rPr lang="da-DK" sz="1200" dirty="0">
                <a:solidFill>
                  <a:srgbClr val="000000"/>
                </a:solidFill>
                <a:effectLst/>
                <a:latin typeface="Calibri" panose="020F0502020204030204" pitchFamily="34" charset="0"/>
              </a:rPr>
              <a:t>* </a:t>
            </a:r>
            <a:r>
              <a:rPr lang="da-DK" sz="2800" dirty="0">
                <a:solidFill>
                  <a:schemeClr val="bg1"/>
                </a:solidFill>
                <a:effectLst/>
                <a:latin typeface="Calibri" panose="020F0502020204030204" pitchFamily="34" charset="0"/>
              </a:rPr>
              <a:t>*</a:t>
            </a:r>
            <a:r>
              <a:rPr lang="da-DK" sz="1200" dirty="0">
                <a:solidFill>
                  <a:schemeClr val="bg1"/>
                </a:solidFill>
                <a:effectLst/>
                <a:latin typeface="Calibri" panose="020F0502020204030204" pitchFamily="34" charset="0"/>
              </a:rPr>
              <a:t>FUGLEATLAS, De danske ynglefugles udbredelse, 2014-2017 ved Vikstrøm, Thomas og </a:t>
            </a:r>
            <a:r>
              <a:rPr lang="da-DK" sz="1200" dirty="0" err="1">
                <a:solidFill>
                  <a:schemeClr val="bg1"/>
                </a:solidFill>
                <a:effectLst/>
                <a:latin typeface="Calibri" panose="020F0502020204030204" pitchFamily="34" charset="0"/>
              </a:rPr>
              <a:t>Moshøj</a:t>
            </a:r>
            <a:r>
              <a:rPr lang="da-DK" sz="1200" dirty="0">
                <a:solidFill>
                  <a:schemeClr val="bg1"/>
                </a:solidFill>
                <a:effectLst/>
                <a:latin typeface="Calibri" panose="020F0502020204030204" pitchFamily="34" charset="0"/>
              </a:rPr>
              <a:t>, Charlotte M. mfl., DOF </a:t>
            </a:r>
            <a:r>
              <a:rPr lang="da-DK" sz="1200" u="sng" dirty="0">
                <a:solidFill>
                  <a:schemeClr val="bg1"/>
                </a:solidFill>
                <a:effectLst/>
                <a:latin typeface="Calibri" panose="020F0502020204030204" pitchFamily="34" charset="0"/>
              </a:rPr>
              <a:t>(Dansk Ornitologisk Forening</a:t>
            </a:r>
            <a:r>
              <a:rPr lang="da-DK" sz="1200" dirty="0">
                <a:solidFill>
                  <a:schemeClr val="bg1"/>
                </a:solidFill>
                <a:effectLst/>
                <a:latin typeface="Calibri" panose="020F0502020204030204" pitchFamily="34" charset="0"/>
              </a:rPr>
              <a:t>)</a:t>
            </a:r>
            <a:endParaRPr lang="da-DK" dirty="0">
              <a:solidFill>
                <a:schemeClr val="bg1"/>
              </a:solidFill>
            </a:endParaRPr>
          </a:p>
        </p:txBody>
      </p:sp>
      <p:sp>
        <p:nvSpPr>
          <p:cNvPr id="4" name="Tekstfelt 3">
            <a:extLst>
              <a:ext uri="{FF2B5EF4-FFF2-40B4-BE49-F238E27FC236}">
                <a16:creationId xmlns:a16="http://schemas.microsoft.com/office/drawing/2014/main" id="{A70A9AF5-76FF-47E9-2C59-CCC7B8EB5131}"/>
              </a:ext>
            </a:extLst>
          </p:cNvPr>
          <p:cNvSpPr txBox="1"/>
          <p:nvPr/>
        </p:nvSpPr>
        <p:spPr>
          <a:xfrm>
            <a:off x="10649745" y="-78603"/>
            <a:ext cx="1615928" cy="400110"/>
          </a:xfrm>
          <a:prstGeom prst="rect">
            <a:avLst/>
          </a:prstGeom>
          <a:noFill/>
        </p:spPr>
        <p:txBody>
          <a:bodyPr wrap="square" rtlCol="0">
            <a:spAutoFit/>
          </a:bodyPr>
          <a:lstStyle/>
          <a:p>
            <a:r>
              <a:rPr lang="da-DK" sz="2000" b="1" dirty="0">
                <a:solidFill>
                  <a:srgbClr val="002060"/>
                </a:solidFill>
              </a:rPr>
              <a:t>Biodiversitet</a:t>
            </a:r>
          </a:p>
        </p:txBody>
      </p:sp>
      <p:sp>
        <p:nvSpPr>
          <p:cNvPr id="5" name="Tekstfelt 4">
            <a:extLst>
              <a:ext uri="{FF2B5EF4-FFF2-40B4-BE49-F238E27FC236}">
                <a16:creationId xmlns:a16="http://schemas.microsoft.com/office/drawing/2014/main" id="{F4E3DE5F-516A-1A09-37F0-7F0043EE87DB}"/>
              </a:ext>
            </a:extLst>
          </p:cNvPr>
          <p:cNvSpPr txBox="1"/>
          <p:nvPr/>
        </p:nvSpPr>
        <p:spPr>
          <a:xfrm>
            <a:off x="0" y="6334780"/>
            <a:ext cx="12192000" cy="523220"/>
          </a:xfrm>
          <a:prstGeom prst="rect">
            <a:avLst/>
          </a:prstGeom>
          <a:noFill/>
        </p:spPr>
        <p:txBody>
          <a:bodyPr wrap="square" rtlCol="0">
            <a:spAutoFit/>
          </a:bodyPr>
          <a:lstStyle/>
          <a:p>
            <a:pPr algn="ctr"/>
            <a:r>
              <a:rPr lang="da-DK" sz="2800" b="1" dirty="0">
                <a:solidFill>
                  <a:srgbClr val="FF0000"/>
                </a:solidFill>
              </a:rPr>
              <a:t>VINDMØLLER </a:t>
            </a:r>
            <a:r>
              <a:rPr lang="da-DK" sz="2800" b="1" u="sng" dirty="0">
                <a:solidFill>
                  <a:srgbClr val="FF0000"/>
                </a:solidFill>
              </a:rPr>
              <a:t>FORRINGER</a:t>
            </a:r>
            <a:r>
              <a:rPr lang="da-DK" sz="2800" b="1" dirty="0">
                <a:solidFill>
                  <a:srgbClr val="FF0000"/>
                </a:solidFill>
              </a:rPr>
              <a:t> BIODIVERSITETEN!  </a:t>
            </a:r>
            <a:endParaRPr lang="da-DK" dirty="0"/>
          </a:p>
        </p:txBody>
      </p:sp>
    </p:spTree>
    <p:extLst>
      <p:ext uri="{BB962C8B-B14F-4D97-AF65-F5344CB8AC3E}">
        <p14:creationId xmlns:p14="http://schemas.microsoft.com/office/powerpoint/2010/main" val="206052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8A8B7F3C-8791-017E-97D6-F1DB4F4CDB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98" y="0"/>
            <a:ext cx="12251995" cy="6858000"/>
          </a:xfrm>
          <a:prstGeom prst="rect">
            <a:avLst/>
          </a:prstGeom>
          <a:noFill/>
          <a:extLst>
            <a:ext uri="{909E8E84-426E-40DD-AFC4-6F175D3DCCD1}">
              <a14:hiddenFill xmlns:a14="http://schemas.microsoft.com/office/drawing/2010/main">
                <a:solidFill>
                  <a:srgbClr val="FFFFFF"/>
                </a:solidFill>
              </a14:hiddenFill>
            </a:ext>
          </a:extLst>
        </p:spPr>
      </p:pic>
      <p:sp>
        <p:nvSpPr>
          <p:cNvPr id="13" name="Titel 10">
            <a:extLst>
              <a:ext uri="{FF2B5EF4-FFF2-40B4-BE49-F238E27FC236}">
                <a16:creationId xmlns:a16="http://schemas.microsoft.com/office/drawing/2014/main" id="{8BB519AD-0173-21FE-B624-7FA7C20AF3AA}"/>
              </a:ext>
            </a:extLst>
          </p:cNvPr>
          <p:cNvSpPr>
            <a:spLocks noGrp="1"/>
          </p:cNvSpPr>
          <p:nvPr>
            <p:ph type="title"/>
          </p:nvPr>
        </p:nvSpPr>
        <p:spPr>
          <a:xfrm>
            <a:off x="-29998" y="129550"/>
            <a:ext cx="12192000" cy="1405359"/>
          </a:xfrm>
        </p:spPr>
        <p:txBody>
          <a:bodyPr>
            <a:normAutofit/>
          </a:bodyPr>
          <a:lstStyle/>
          <a:p>
            <a:r>
              <a:rPr lang="da-DK" sz="4200" dirty="0">
                <a:solidFill>
                  <a:schemeClr val="bg1"/>
                </a:solidFill>
              </a:rPr>
              <a:t> ALLE FLAGERMUS ER TOTAL-FREDEDE iflg. EU-DIREKTIV</a:t>
            </a:r>
          </a:p>
        </p:txBody>
      </p:sp>
      <p:sp>
        <p:nvSpPr>
          <p:cNvPr id="6" name="Tekstfelt 5">
            <a:extLst>
              <a:ext uri="{FF2B5EF4-FFF2-40B4-BE49-F238E27FC236}">
                <a16:creationId xmlns:a16="http://schemas.microsoft.com/office/drawing/2014/main" id="{097CC8FA-FD57-D1FA-4CE6-6E90F5309454}"/>
              </a:ext>
            </a:extLst>
          </p:cNvPr>
          <p:cNvSpPr txBox="1"/>
          <p:nvPr/>
        </p:nvSpPr>
        <p:spPr>
          <a:xfrm>
            <a:off x="7676724" y="2936557"/>
            <a:ext cx="4259854" cy="707886"/>
          </a:xfrm>
          <a:prstGeom prst="rect">
            <a:avLst/>
          </a:prstGeom>
          <a:noFill/>
        </p:spPr>
        <p:txBody>
          <a:bodyPr wrap="square" rtlCol="0">
            <a:spAutoFit/>
          </a:bodyPr>
          <a:lstStyle/>
          <a:p>
            <a:r>
              <a:rPr lang="da-DK" dirty="0">
                <a:solidFill>
                  <a:schemeClr val="bg1"/>
                </a:solidFill>
              </a:rPr>
              <a:t>  </a:t>
            </a:r>
            <a:r>
              <a:rPr lang="da-DK" sz="2000" dirty="0">
                <a:solidFill>
                  <a:schemeClr val="bg1"/>
                </a:solidFill>
              </a:rPr>
              <a:t>Flagermus  er en Bilag IV-art,</a:t>
            </a:r>
          </a:p>
          <a:p>
            <a:r>
              <a:rPr lang="da-DK" sz="2000" dirty="0">
                <a:solidFill>
                  <a:schemeClr val="bg1"/>
                </a:solidFill>
              </a:rPr>
              <a:t>  </a:t>
            </a:r>
            <a:r>
              <a:rPr lang="da-DK" sz="1800" i="1" kern="1800" dirty="0">
                <a:solidFill>
                  <a:schemeClr val="bg1"/>
                </a:solidFill>
                <a:ea typeface="Times New Roman" panose="02020603050405020304" pitchFamily="18" charset="0"/>
                <a:cs typeface="Times New Roman" panose="02020603050405020304" pitchFamily="18" charset="0"/>
              </a:rPr>
              <a:t>                                  Miljøstyrelsen.dk</a:t>
            </a:r>
            <a:endParaRPr lang="da-DK" dirty="0">
              <a:solidFill>
                <a:schemeClr val="bg1"/>
              </a:solidFill>
            </a:endParaRPr>
          </a:p>
        </p:txBody>
      </p:sp>
      <p:sp>
        <p:nvSpPr>
          <p:cNvPr id="7" name="Tekstfelt 6">
            <a:extLst>
              <a:ext uri="{FF2B5EF4-FFF2-40B4-BE49-F238E27FC236}">
                <a16:creationId xmlns:a16="http://schemas.microsoft.com/office/drawing/2014/main" id="{DA3E81A9-CD86-B4D1-EA87-03C692CEE0C5}"/>
              </a:ext>
            </a:extLst>
          </p:cNvPr>
          <p:cNvSpPr txBox="1"/>
          <p:nvPr/>
        </p:nvSpPr>
        <p:spPr>
          <a:xfrm>
            <a:off x="-142504" y="5233142"/>
            <a:ext cx="12564094" cy="1261884"/>
          </a:xfrm>
          <a:prstGeom prst="rect">
            <a:avLst/>
          </a:prstGeom>
          <a:noFill/>
        </p:spPr>
        <p:txBody>
          <a:bodyPr wrap="square" rtlCol="0">
            <a:spAutoFit/>
          </a:bodyPr>
          <a:lstStyle/>
          <a:p>
            <a:pPr algn="ctr"/>
            <a:r>
              <a:rPr lang="da-DK" sz="2000" dirty="0">
                <a:solidFill>
                  <a:schemeClr val="bg1"/>
                </a:solidFill>
              </a:rPr>
              <a:t> </a:t>
            </a:r>
            <a:r>
              <a:rPr lang="da-DK" sz="1900" dirty="0">
                <a:solidFill>
                  <a:schemeClr val="bg1"/>
                </a:solidFill>
              </a:rPr>
              <a:t>8 ud af de 9 påviste arter i Vejle findes i  Ammitsbøl Skov. </a:t>
            </a:r>
          </a:p>
          <a:p>
            <a:endParaRPr lang="da-DK" sz="2000" dirty="0">
              <a:solidFill>
                <a:schemeClr val="bg1"/>
              </a:solidFill>
            </a:endParaRPr>
          </a:p>
          <a:p>
            <a:r>
              <a:rPr lang="da-DK" i="1" dirty="0">
                <a:solidFill>
                  <a:schemeClr val="bg1"/>
                </a:solidFill>
              </a:rPr>
              <a:t>                                                                                                                                                                                  </a:t>
            </a:r>
            <a:r>
              <a:rPr lang="da-DK" sz="1400" b="1" dirty="0">
                <a:solidFill>
                  <a:schemeClr val="bg1"/>
                </a:solidFill>
                <a:ea typeface="Calibri" panose="020F0502020204030204" pitchFamily="34" charset="0"/>
              </a:rPr>
              <a:t>‘</a:t>
            </a:r>
            <a:r>
              <a:rPr lang="da-DK" sz="1400" b="1" i="1" kern="1800" dirty="0">
                <a:solidFill>
                  <a:schemeClr val="bg1"/>
                </a:solidFill>
                <a:ea typeface="Times New Roman" panose="02020603050405020304" pitchFamily="18" charset="0"/>
                <a:cs typeface="Times New Roman" panose="02020603050405020304" pitchFamily="18" charset="0"/>
              </a:rPr>
              <a:t>Flagermus  i Vejle  Kommune 2017’</a:t>
            </a:r>
            <a:r>
              <a:rPr lang="da-DK" sz="1400" i="1" dirty="0">
                <a:solidFill>
                  <a:schemeClr val="bg1"/>
                </a:solidFill>
              </a:rPr>
              <a:t> </a:t>
            </a:r>
          </a:p>
          <a:p>
            <a:endParaRPr lang="da-DK" dirty="0">
              <a:solidFill>
                <a:schemeClr val="bg1"/>
              </a:solidFill>
            </a:endParaRPr>
          </a:p>
        </p:txBody>
      </p:sp>
      <p:sp>
        <p:nvSpPr>
          <p:cNvPr id="3" name="Tekstfelt 2">
            <a:extLst>
              <a:ext uri="{FF2B5EF4-FFF2-40B4-BE49-F238E27FC236}">
                <a16:creationId xmlns:a16="http://schemas.microsoft.com/office/drawing/2014/main" id="{6D33AD51-854A-D1D0-0886-C54F372FA1AC}"/>
              </a:ext>
            </a:extLst>
          </p:cNvPr>
          <p:cNvSpPr txBox="1"/>
          <p:nvPr/>
        </p:nvSpPr>
        <p:spPr>
          <a:xfrm>
            <a:off x="10623573" y="57078"/>
            <a:ext cx="1615928" cy="400110"/>
          </a:xfrm>
          <a:prstGeom prst="rect">
            <a:avLst/>
          </a:prstGeom>
          <a:noFill/>
        </p:spPr>
        <p:txBody>
          <a:bodyPr wrap="square" rtlCol="0">
            <a:spAutoFit/>
          </a:bodyPr>
          <a:lstStyle/>
          <a:p>
            <a:r>
              <a:rPr lang="da-DK" sz="2000" b="1" dirty="0">
                <a:solidFill>
                  <a:schemeClr val="bg1"/>
                </a:solidFill>
              </a:rPr>
              <a:t>Biodiversitet</a:t>
            </a:r>
          </a:p>
        </p:txBody>
      </p:sp>
    </p:spTree>
    <p:extLst>
      <p:ext uri="{BB962C8B-B14F-4D97-AF65-F5344CB8AC3E}">
        <p14:creationId xmlns:p14="http://schemas.microsoft.com/office/powerpoint/2010/main" val="4117399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EF8FDCE8-F720-EE57-6996-66FCA5ED0820}"/>
              </a:ext>
            </a:extLst>
          </p:cNvPr>
          <p:cNvPicPr>
            <a:picLocks noChangeAspect="1"/>
          </p:cNvPicPr>
          <p:nvPr/>
        </p:nvPicPr>
        <p:blipFill rotWithShape="1">
          <a:blip r:embed="rId2"/>
          <a:srcRect l="28464" t="22650" r="29428" b="14860"/>
          <a:stretch/>
        </p:blipFill>
        <p:spPr>
          <a:xfrm>
            <a:off x="2106913" y="-286439"/>
            <a:ext cx="8558632" cy="7144439"/>
          </a:xfrm>
          <a:prstGeom prst="rect">
            <a:avLst/>
          </a:prstGeom>
        </p:spPr>
      </p:pic>
      <p:sp>
        <p:nvSpPr>
          <p:cNvPr id="4" name="Tekstfelt 3">
            <a:extLst>
              <a:ext uri="{FF2B5EF4-FFF2-40B4-BE49-F238E27FC236}">
                <a16:creationId xmlns:a16="http://schemas.microsoft.com/office/drawing/2014/main" id="{CF9368F8-1C8E-60A2-2AF3-E38A67AC1C9A}"/>
              </a:ext>
            </a:extLst>
          </p:cNvPr>
          <p:cNvSpPr txBox="1"/>
          <p:nvPr/>
        </p:nvSpPr>
        <p:spPr>
          <a:xfrm>
            <a:off x="10222928" y="6570158"/>
            <a:ext cx="1969072" cy="276999"/>
          </a:xfrm>
          <a:prstGeom prst="rect">
            <a:avLst/>
          </a:prstGeom>
          <a:solidFill>
            <a:schemeClr val="bg2"/>
          </a:solidFill>
        </p:spPr>
        <p:txBody>
          <a:bodyPr wrap="square" rtlCol="0">
            <a:spAutoFit/>
          </a:bodyPr>
          <a:lstStyle/>
          <a:p>
            <a:r>
              <a:rPr lang="da-DK" sz="1200" dirty="0"/>
              <a:t>Flagermus-i-Vejle-Kommune</a:t>
            </a:r>
          </a:p>
        </p:txBody>
      </p:sp>
      <p:sp>
        <p:nvSpPr>
          <p:cNvPr id="6" name="Titel 5">
            <a:extLst>
              <a:ext uri="{FF2B5EF4-FFF2-40B4-BE49-F238E27FC236}">
                <a16:creationId xmlns:a16="http://schemas.microsoft.com/office/drawing/2014/main" id="{6BEDCE01-68E3-723B-176F-7E5E54822171}"/>
              </a:ext>
            </a:extLst>
          </p:cNvPr>
          <p:cNvSpPr>
            <a:spLocks noGrp="1"/>
          </p:cNvSpPr>
          <p:nvPr>
            <p:ph type="title"/>
          </p:nvPr>
        </p:nvSpPr>
        <p:spPr>
          <a:xfrm>
            <a:off x="51871" y="10843"/>
            <a:ext cx="12088258" cy="1325563"/>
          </a:xfrm>
          <a:solidFill>
            <a:schemeClr val="bg1"/>
          </a:solidFill>
        </p:spPr>
        <p:txBody>
          <a:bodyPr/>
          <a:lstStyle/>
          <a:p>
            <a:pPr algn="ctr"/>
            <a:r>
              <a:rPr lang="da-DK" dirty="0"/>
              <a:t>”Damflagermus er en sjælden art”</a:t>
            </a:r>
          </a:p>
        </p:txBody>
      </p:sp>
      <p:cxnSp>
        <p:nvCxnSpPr>
          <p:cNvPr id="8" name="Lige pilforbindelse 7">
            <a:extLst>
              <a:ext uri="{FF2B5EF4-FFF2-40B4-BE49-F238E27FC236}">
                <a16:creationId xmlns:a16="http://schemas.microsoft.com/office/drawing/2014/main" id="{0852B361-87FE-14F8-1C90-3B5993C75596}"/>
              </a:ext>
            </a:extLst>
          </p:cNvPr>
          <p:cNvCxnSpPr>
            <a:cxnSpLocks/>
          </p:cNvCxnSpPr>
          <p:nvPr/>
        </p:nvCxnSpPr>
        <p:spPr>
          <a:xfrm>
            <a:off x="4968607" y="859316"/>
            <a:ext cx="1895331" cy="436582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C3DCCD1D-70D5-13F9-EB93-03937F1F3CF2}"/>
              </a:ext>
            </a:extLst>
          </p:cNvPr>
          <p:cNvSpPr txBox="1"/>
          <p:nvPr/>
        </p:nvSpPr>
        <p:spPr>
          <a:xfrm>
            <a:off x="10665545" y="5574535"/>
            <a:ext cx="1510848" cy="923330"/>
          </a:xfrm>
          <a:prstGeom prst="rect">
            <a:avLst/>
          </a:prstGeom>
          <a:noFill/>
        </p:spPr>
        <p:txBody>
          <a:bodyPr wrap="square" rtlCol="0">
            <a:spAutoFit/>
          </a:bodyPr>
          <a:lstStyle/>
          <a:p>
            <a:r>
              <a:rPr lang="da-DK" dirty="0"/>
              <a:t>Røde prikker angiver lytteposter</a:t>
            </a:r>
          </a:p>
        </p:txBody>
      </p:sp>
      <p:sp>
        <p:nvSpPr>
          <p:cNvPr id="2" name="Tekstfelt 1">
            <a:extLst>
              <a:ext uri="{FF2B5EF4-FFF2-40B4-BE49-F238E27FC236}">
                <a16:creationId xmlns:a16="http://schemas.microsoft.com/office/drawing/2014/main" id="{E2042864-C9F0-C02C-4F90-1B353465AEB2}"/>
              </a:ext>
            </a:extLst>
          </p:cNvPr>
          <p:cNvSpPr txBox="1"/>
          <p:nvPr/>
        </p:nvSpPr>
        <p:spPr>
          <a:xfrm>
            <a:off x="10623573" y="57078"/>
            <a:ext cx="1615928" cy="400110"/>
          </a:xfrm>
          <a:prstGeom prst="rect">
            <a:avLst/>
          </a:prstGeom>
          <a:noFill/>
        </p:spPr>
        <p:txBody>
          <a:bodyPr wrap="square" rtlCol="0">
            <a:spAutoFit/>
          </a:bodyPr>
          <a:lstStyle/>
          <a:p>
            <a:r>
              <a:rPr lang="da-DK" sz="2000" b="1" dirty="0">
                <a:solidFill>
                  <a:srgbClr val="002060"/>
                </a:solidFill>
              </a:rPr>
              <a:t>Biodiversitet</a:t>
            </a:r>
          </a:p>
        </p:txBody>
      </p:sp>
    </p:spTree>
    <p:extLst>
      <p:ext uri="{BB962C8B-B14F-4D97-AF65-F5344CB8AC3E}">
        <p14:creationId xmlns:p14="http://schemas.microsoft.com/office/powerpoint/2010/main" val="17564852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6BEDCE01-68E3-723B-176F-7E5E54822171}"/>
              </a:ext>
            </a:extLst>
          </p:cNvPr>
          <p:cNvSpPr>
            <a:spLocks noGrp="1"/>
          </p:cNvSpPr>
          <p:nvPr>
            <p:ph type="title"/>
          </p:nvPr>
        </p:nvSpPr>
        <p:spPr>
          <a:xfrm>
            <a:off x="88135" y="-82626"/>
            <a:ext cx="12088258" cy="1325563"/>
          </a:xfrm>
          <a:solidFill>
            <a:schemeClr val="bg1"/>
          </a:solidFill>
        </p:spPr>
        <p:txBody>
          <a:bodyPr/>
          <a:lstStyle/>
          <a:p>
            <a:pPr algn="ctr"/>
            <a:r>
              <a:rPr lang="da-DK" dirty="0"/>
              <a:t>Damflagermus er en sjælden art.</a:t>
            </a:r>
          </a:p>
        </p:txBody>
      </p:sp>
      <p:pic>
        <p:nvPicPr>
          <p:cNvPr id="2" name="Billede 1">
            <a:extLst>
              <a:ext uri="{FF2B5EF4-FFF2-40B4-BE49-F238E27FC236}">
                <a16:creationId xmlns:a16="http://schemas.microsoft.com/office/drawing/2014/main" id="{2DE0FFC7-EC23-B536-E866-9F0CBBF5DFDD}"/>
              </a:ext>
            </a:extLst>
          </p:cNvPr>
          <p:cNvPicPr>
            <a:picLocks noChangeAspect="1"/>
          </p:cNvPicPr>
          <p:nvPr/>
        </p:nvPicPr>
        <p:blipFill rotWithShape="1">
          <a:blip r:embed="rId2"/>
          <a:srcRect l="27651" t="22169" r="28976" b="14858"/>
          <a:stretch/>
        </p:blipFill>
        <p:spPr>
          <a:xfrm>
            <a:off x="2133141" y="987626"/>
            <a:ext cx="7998246" cy="6531900"/>
          </a:xfrm>
          <a:prstGeom prst="rect">
            <a:avLst/>
          </a:prstGeom>
        </p:spPr>
      </p:pic>
      <p:sp>
        <p:nvSpPr>
          <p:cNvPr id="5" name="Titel 5">
            <a:extLst>
              <a:ext uri="{FF2B5EF4-FFF2-40B4-BE49-F238E27FC236}">
                <a16:creationId xmlns:a16="http://schemas.microsoft.com/office/drawing/2014/main" id="{F3956236-ECA1-26FF-3239-41E30967A766}"/>
              </a:ext>
            </a:extLst>
          </p:cNvPr>
          <p:cNvSpPr txBox="1">
            <a:spLocks/>
          </p:cNvSpPr>
          <p:nvPr/>
        </p:nvSpPr>
        <p:spPr>
          <a:xfrm>
            <a:off x="0" y="-64331"/>
            <a:ext cx="12176393" cy="1325563"/>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dirty="0"/>
              <a:t>”Frynseflagermus er en ret sjælden art”</a:t>
            </a:r>
          </a:p>
        </p:txBody>
      </p:sp>
      <p:cxnSp>
        <p:nvCxnSpPr>
          <p:cNvPr id="11" name="Lige pilforbindelse 10">
            <a:extLst>
              <a:ext uri="{FF2B5EF4-FFF2-40B4-BE49-F238E27FC236}">
                <a16:creationId xmlns:a16="http://schemas.microsoft.com/office/drawing/2014/main" id="{C44C05BD-2C10-6EEA-3D3E-B5DAE7D69FA5}"/>
              </a:ext>
            </a:extLst>
          </p:cNvPr>
          <p:cNvCxnSpPr>
            <a:cxnSpLocks/>
          </p:cNvCxnSpPr>
          <p:nvPr/>
        </p:nvCxnSpPr>
        <p:spPr>
          <a:xfrm>
            <a:off x="3372522" y="598450"/>
            <a:ext cx="3266500" cy="474709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kstfelt 3">
            <a:extLst>
              <a:ext uri="{FF2B5EF4-FFF2-40B4-BE49-F238E27FC236}">
                <a16:creationId xmlns:a16="http://schemas.microsoft.com/office/drawing/2014/main" id="{FE5526B3-1625-BB7C-F1C2-48B1D0E154EB}"/>
              </a:ext>
            </a:extLst>
          </p:cNvPr>
          <p:cNvSpPr txBox="1"/>
          <p:nvPr/>
        </p:nvSpPr>
        <p:spPr>
          <a:xfrm>
            <a:off x="10131387" y="6581001"/>
            <a:ext cx="1969072" cy="276999"/>
          </a:xfrm>
          <a:prstGeom prst="rect">
            <a:avLst/>
          </a:prstGeom>
          <a:solidFill>
            <a:schemeClr val="bg2"/>
          </a:solidFill>
        </p:spPr>
        <p:txBody>
          <a:bodyPr wrap="square" rtlCol="0">
            <a:spAutoFit/>
          </a:bodyPr>
          <a:lstStyle/>
          <a:p>
            <a:r>
              <a:rPr lang="da-DK" sz="1200" dirty="0"/>
              <a:t>Flagermus-i-Vejle-Kommune</a:t>
            </a:r>
          </a:p>
        </p:txBody>
      </p:sp>
      <p:sp>
        <p:nvSpPr>
          <p:cNvPr id="3" name="Tekstfelt 2">
            <a:extLst>
              <a:ext uri="{FF2B5EF4-FFF2-40B4-BE49-F238E27FC236}">
                <a16:creationId xmlns:a16="http://schemas.microsoft.com/office/drawing/2014/main" id="{43DF8B54-8A67-39B2-1F05-E1EAD04EC781}"/>
              </a:ext>
            </a:extLst>
          </p:cNvPr>
          <p:cNvSpPr txBox="1"/>
          <p:nvPr/>
        </p:nvSpPr>
        <p:spPr>
          <a:xfrm>
            <a:off x="10623573" y="57078"/>
            <a:ext cx="1615928" cy="400110"/>
          </a:xfrm>
          <a:prstGeom prst="rect">
            <a:avLst/>
          </a:prstGeom>
          <a:noFill/>
        </p:spPr>
        <p:txBody>
          <a:bodyPr wrap="square" rtlCol="0">
            <a:spAutoFit/>
          </a:bodyPr>
          <a:lstStyle/>
          <a:p>
            <a:r>
              <a:rPr lang="da-DK" sz="2000" b="1" dirty="0">
                <a:solidFill>
                  <a:srgbClr val="002060"/>
                </a:solidFill>
              </a:rPr>
              <a:t>Biodiversitet</a:t>
            </a:r>
          </a:p>
        </p:txBody>
      </p:sp>
    </p:spTree>
    <p:extLst>
      <p:ext uri="{BB962C8B-B14F-4D97-AF65-F5344CB8AC3E}">
        <p14:creationId xmlns:p14="http://schemas.microsoft.com/office/powerpoint/2010/main" val="3684869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kstfelt 2">
            <a:extLst>
              <a:ext uri="{FF2B5EF4-FFF2-40B4-BE49-F238E27FC236}">
                <a16:creationId xmlns:a16="http://schemas.microsoft.com/office/drawing/2014/main" id="{4A9957AD-C7E8-5DF7-E549-827B7D881388}"/>
              </a:ext>
            </a:extLst>
          </p:cNvPr>
          <p:cNvSpPr txBox="1"/>
          <p:nvPr/>
        </p:nvSpPr>
        <p:spPr>
          <a:xfrm>
            <a:off x="0" y="419784"/>
            <a:ext cx="12192000" cy="2123658"/>
          </a:xfrm>
          <a:prstGeom prst="rect">
            <a:avLst/>
          </a:prstGeom>
          <a:solidFill>
            <a:schemeClr val="tx1"/>
          </a:solidFill>
        </p:spPr>
        <p:txBody>
          <a:bodyPr wrap="square">
            <a:spAutoFit/>
          </a:bodyPr>
          <a:lstStyle/>
          <a:p>
            <a:r>
              <a:rPr lang="da-DK" sz="4400" dirty="0">
                <a:solidFill>
                  <a:schemeClr val="bg1"/>
                </a:solidFill>
              </a:rPr>
              <a:t>            Vindmøllemasten tiltrækker insekter, </a:t>
            </a:r>
          </a:p>
          <a:p>
            <a:r>
              <a:rPr lang="da-DK" sz="4400" dirty="0">
                <a:solidFill>
                  <a:schemeClr val="bg1"/>
                </a:solidFill>
              </a:rPr>
              <a:t>        og flagermusene dræbes af møllevingerne</a:t>
            </a:r>
          </a:p>
          <a:p>
            <a:r>
              <a:rPr lang="da-DK" sz="4400" dirty="0">
                <a:solidFill>
                  <a:schemeClr val="bg1"/>
                </a:solidFill>
              </a:rPr>
              <a:t>                      under jagten efter deres føde</a:t>
            </a:r>
          </a:p>
        </p:txBody>
      </p:sp>
      <p:pic>
        <p:nvPicPr>
          <p:cNvPr id="6" name="Billede 5" descr="Et billede, der indeholder himmel, vej, udendørs, græs&#10;&#10;Automatisk genereret beskrivelse">
            <a:extLst>
              <a:ext uri="{FF2B5EF4-FFF2-40B4-BE49-F238E27FC236}">
                <a16:creationId xmlns:a16="http://schemas.microsoft.com/office/drawing/2014/main" id="{764A5723-5B3E-C603-1904-1672749BB9C0}"/>
              </a:ext>
            </a:extLst>
          </p:cNvPr>
          <p:cNvPicPr>
            <a:picLocks noChangeAspect="1"/>
          </p:cNvPicPr>
          <p:nvPr/>
        </p:nvPicPr>
        <p:blipFill rotWithShape="1">
          <a:blip r:embed="rId2">
            <a:extLst>
              <a:ext uri="{28A0092B-C50C-407E-A947-70E740481C1C}">
                <a14:useLocalDpi xmlns:a14="http://schemas.microsoft.com/office/drawing/2010/main" val="0"/>
              </a:ext>
            </a:extLst>
          </a:blip>
          <a:srcRect t="35883" r="60284" b="35728"/>
          <a:stretch/>
        </p:blipFill>
        <p:spPr bwMode="auto">
          <a:xfrm>
            <a:off x="3107372" y="2543442"/>
            <a:ext cx="5977255" cy="3323590"/>
          </a:xfrm>
          <a:prstGeom prst="rect">
            <a:avLst/>
          </a:prstGeom>
          <a:noFill/>
          <a:ln>
            <a:noFill/>
          </a:ln>
          <a:extLst>
            <a:ext uri="{53640926-AAD7-44D8-BBD7-CCE9431645EC}">
              <a14:shadowObscured xmlns:a14="http://schemas.microsoft.com/office/drawing/2010/main"/>
            </a:ext>
          </a:extLst>
        </p:spPr>
      </p:pic>
      <p:sp>
        <p:nvSpPr>
          <p:cNvPr id="7" name="Tekstfelt 6">
            <a:extLst>
              <a:ext uri="{FF2B5EF4-FFF2-40B4-BE49-F238E27FC236}">
                <a16:creationId xmlns:a16="http://schemas.microsoft.com/office/drawing/2014/main" id="{E64339D9-4476-9D7B-0778-E4ED47DE9BB8}"/>
              </a:ext>
            </a:extLst>
          </p:cNvPr>
          <p:cNvSpPr txBox="1"/>
          <p:nvPr/>
        </p:nvSpPr>
        <p:spPr>
          <a:xfrm>
            <a:off x="-1" y="5867032"/>
            <a:ext cx="12191999" cy="954107"/>
          </a:xfrm>
          <a:prstGeom prst="rect">
            <a:avLst/>
          </a:prstGeom>
          <a:noFill/>
        </p:spPr>
        <p:txBody>
          <a:bodyPr wrap="square" rtlCol="0">
            <a:spAutoFit/>
          </a:bodyPr>
          <a:lstStyle/>
          <a:p>
            <a:r>
              <a:rPr lang="da-DK" sz="2800" dirty="0">
                <a:solidFill>
                  <a:schemeClr val="bg1"/>
                </a:solidFill>
              </a:rPr>
              <a:t>Og der er rigelig videnskabelig dokumentation for at der er et modsætningsforhold</a:t>
            </a:r>
          </a:p>
          <a:p>
            <a:pPr algn="ctr"/>
            <a:r>
              <a:rPr lang="da-DK" sz="2800" dirty="0">
                <a:solidFill>
                  <a:schemeClr val="bg1"/>
                </a:solidFill>
              </a:rPr>
              <a:t> mellem biodiversitet og vindmøller</a:t>
            </a:r>
            <a:r>
              <a:rPr lang="da-DK" dirty="0">
                <a:solidFill>
                  <a:schemeClr val="bg1"/>
                </a:solidFill>
              </a:rPr>
              <a:t> </a:t>
            </a:r>
            <a:endParaRPr lang="da-DK" dirty="0"/>
          </a:p>
        </p:txBody>
      </p:sp>
      <p:sp>
        <p:nvSpPr>
          <p:cNvPr id="2" name="Tekstfelt 1">
            <a:extLst>
              <a:ext uri="{FF2B5EF4-FFF2-40B4-BE49-F238E27FC236}">
                <a16:creationId xmlns:a16="http://schemas.microsoft.com/office/drawing/2014/main" id="{EED2BE82-D3CB-CB3E-148B-11A69607F210}"/>
              </a:ext>
            </a:extLst>
          </p:cNvPr>
          <p:cNvSpPr txBox="1"/>
          <p:nvPr/>
        </p:nvSpPr>
        <p:spPr>
          <a:xfrm>
            <a:off x="9634847" y="5528478"/>
            <a:ext cx="2006930" cy="338554"/>
          </a:xfrm>
          <a:prstGeom prst="rect">
            <a:avLst/>
          </a:prstGeom>
          <a:noFill/>
        </p:spPr>
        <p:txBody>
          <a:bodyPr wrap="square" rtlCol="0">
            <a:spAutoFit/>
          </a:bodyPr>
          <a:lstStyle/>
          <a:p>
            <a:r>
              <a:rPr lang="da-DK" sz="1600" dirty="0">
                <a:solidFill>
                  <a:schemeClr val="bg1"/>
                </a:solidFill>
              </a:rPr>
              <a:t>Fra Ammitsbølvej</a:t>
            </a:r>
          </a:p>
        </p:txBody>
      </p:sp>
    </p:spTree>
    <p:extLst>
      <p:ext uri="{BB962C8B-B14F-4D97-AF65-F5344CB8AC3E}">
        <p14:creationId xmlns:p14="http://schemas.microsoft.com/office/powerpoint/2010/main" val="1601007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descr="Et billede, der indeholder udendørs, træ, himmel, solnedgang&#10;&#10;Automatisk genereret beskrivelse">
            <a:extLst>
              <a:ext uri="{FF2B5EF4-FFF2-40B4-BE49-F238E27FC236}">
                <a16:creationId xmlns:a16="http://schemas.microsoft.com/office/drawing/2014/main" id="{75989BBB-A469-9E8D-F022-30D0F6B99E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6">
            <a:extLst>
              <a:ext uri="{FF2B5EF4-FFF2-40B4-BE49-F238E27FC236}">
                <a16:creationId xmlns:a16="http://schemas.microsoft.com/office/drawing/2014/main" id="{A71F5FE3-455E-3560-0CFB-41A0A23FB9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38337" y="783767"/>
            <a:ext cx="2099881" cy="1175399"/>
          </a:xfrm>
          <a:prstGeom prst="rect">
            <a:avLst/>
          </a:prstGeom>
          <a:noFill/>
          <a:extLst>
            <a:ext uri="{909E8E84-426E-40DD-AFC4-6F175D3DCCD1}">
              <a14:hiddenFill xmlns:a14="http://schemas.microsoft.com/office/drawing/2010/main">
                <a:solidFill>
                  <a:srgbClr val="FFFFFF"/>
                </a:solidFill>
              </a14:hiddenFill>
            </a:ext>
          </a:extLst>
        </p:spPr>
      </p:pic>
      <p:sp>
        <p:nvSpPr>
          <p:cNvPr id="8" name="Tekstfelt 7">
            <a:extLst>
              <a:ext uri="{FF2B5EF4-FFF2-40B4-BE49-F238E27FC236}">
                <a16:creationId xmlns:a16="http://schemas.microsoft.com/office/drawing/2014/main" id="{29815590-4C27-9F0C-73D8-629AE5F2632B}"/>
              </a:ext>
            </a:extLst>
          </p:cNvPr>
          <p:cNvSpPr txBox="1"/>
          <p:nvPr/>
        </p:nvSpPr>
        <p:spPr>
          <a:xfrm>
            <a:off x="-105730" y="4058780"/>
            <a:ext cx="12191999" cy="1702774"/>
          </a:xfrm>
          <a:prstGeom prst="rect">
            <a:avLst/>
          </a:prstGeom>
          <a:noFill/>
        </p:spPr>
        <p:txBody>
          <a:bodyPr wrap="square">
            <a:spAutoFit/>
          </a:bodyPr>
          <a:lstStyle/>
          <a:p>
            <a:pPr>
              <a:lnSpc>
                <a:spcPct val="107000"/>
              </a:lnSpc>
              <a:spcAft>
                <a:spcPts val="800"/>
              </a:spcAft>
            </a:pPr>
            <a:r>
              <a:rPr lang="da-DK" sz="1600" i="1" dirty="0">
                <a:solidFill>
                  <a:schemeClr val="bg1"/>
                </a:solidFill>
                <a:ea typeface="Calibri" panose="020F0502020204030204" pitchFamily="34" charset="0"/>
              </a:rPr>
              <a:t>                  </a:t>
            </a:r>
            <a:r>
              <a:rPr lang="da-DK" sz="2000" dirty="0">
                <a:solidFill>
                  <a:schemeClr val="bg1"/>
                </a:solidFill>
                <a:ea typeface="Calibri" panose="020F0502020204030204" pitchFamily="34" charset="0"/>
              </a:rPr>
              <a:t>og konklusionen er</a:t>
            </a:r>
            <a:r>
              <a:rPr lang="da-DK" sz="2000" i="1" dirty="0">
                <a:solidFill>
                  <a:schemeClr val="bg1"/>
                </a:solidFill>
                <a:ea typeface="Calibri" panose="020F0502020204030204" pitchFamily="34" charset="0"/>
              </a:rPr>
              <a:t>: </a:t>
            </a:r>
            <a:r>
              <a:rPr lang="da-DK" sz="1600" i="1" dirty="0">
                <a:solidFill>
                  <a:schemeClr val="bg1"/>
                </a:solidFill>
                <a:ea typeface="Calibri" panose="020F0502020204030204" pitchFamily="34" charset="0"/>
              </a:rPr>
              <a:t>” </a:t>
            </a:r>
            <a:r>
              <a:rPr lang="da-DK" sz="2000" dirty="0">
                <a:solidFill>
                  <a:schemeClr val="bg1"/>
                </a:solidFill>
                <a:effectLst/>
                <a:ea typeface="Calibri" panose="020F0502020204030204" pitchFamily="34" charset="0"/>
                <a:cs typeface="Times New Roman" panose="02020603050405020304" pitchFamily="18" charset="0"/>
              </a:rPr>
              <a:t>I områder med stor artsdiversitet eller tæthed af flagermus, … </a:t>
            </a:r>
            <a:r>
              <a:rPr lang="da-DK" sz="2000" b="1" dirty="0">
                <a:solidFill>
                  <a:schemeClr val="bg1"/>
                </a:solidFill>
                <a:effectLst/>
                <a:ea typeface="Calibri" panose="020F0502020204030204" pitchFamily="34" charset="0"/>
                <a:cs typeface="Times New Roman" panose="02020603050405020304" pitchFamily="18" charset="0"/>
              </a:rPr>
              <a:t>bør der …  </a:t>
            </a:r>
          </a:p>
          <a:p>
            <a:pPr>
              <a:lnSpc>
                <a:spcPct val="107000"/>
              </a:lnSpc>
              <a:spcAft>
                <a:spcPts val="800"/>
              </a:spcAft>
            </a:pPr>
            <a:r>
              <a:rPr lang="da-DK" sz="2000" b="1" dirty="0">
                <a:solidFill>
                  <a:schemeClr val="bg1"/>
                </a:solidFill>
                <a:ea typeface="Calibri" panose="020F0502020204030204" pitchFamily="34" charset="0"/>
                <a:cs typeface="Times New Roman" panose="02020603050405020304" pitchFamily="18" charset="0"/>
              </a:rPr>
              <a:t>              </a:t>
            </a:r>
            <a:r>
              <a:rPr lang="da-DK" sz="2000" b="1" dirty="0">
                <a:solidFill>
                  <a:schemeClr val="bg1"/>
                </a:solidFill>
                <a:effectLst/>
                <a:ea typeface="Calibri" panose="020F0502020204030204" pitchFamily="34" charset="0"/>
                <a:cs typeface="Times New Roman" panose="02020603050405020304" pitchFamily="18" charset="0"/>
              </a:rPr>
              <a:t> ikke tillades  infrastrukturanlæg, der øger dødeligheden for flagermus,  </a:t>
            </a:r>
            <a:r>
              <a:rPr lang="da-DK" sz="2000" b="1" u="sng" dirty="0">
                <a:solidFill>
                  <a:schemeClr val="bg1"/>
                </a:solidFill>
                <a:effectLst/>
                <a:ea typeface="Calibri" panose="020F0502020204030204" pitchFamily="34" charset="0"/>
                <a:cs typeface="Times New Roman" panose="02020603050405020304" pitchFamily="18" charset="0"/>
              </a:rPr>
              <a:t>fx vindmøller</a:t>
            </a:r>
            <a:r>
              <a:rPr lang="da-DK" sz="2000" dirty="0">
                <a:solidFill>
                  <a:schemeClr val="bg1"/>
                </a:solidFill>
                <a:effectLst/>
                <a:ea typeface="Calibri" panose="020F0502020204030204" pitchFamily="34" charset="0"/>
                <a:cs typeface="Times New Roman" panose="02020603050405020304" pitchFamily="18" charset="0"/>
              </a:rPr>
              <a:t>, </a:t>
            </a:r>
            <a:r>
              <a:rPr lang="da-DK" sz="2000" dirty="0">
                <a:solidFill>
                  <a:schemeClr val="bg1"/>
                </a:solidFill>
                <a:ea typeface="Calibri" panose="020F0502020204030204" pitchFamily="34" charset="0"/>
                <a:cs typeface="Times New Roman" panose="02020603050405020304" pitchFamily="18" charset="0"/>
              </a:rPr>
              <a:t> </a:t>
            </a:r>
            <a:r>
              <a:rPr lang="da-DK" sz="2000" dirty="0">
                <a:solidFill>
                  <a:schemeClr val="bg1"/>
                </a:solidFill>
                <a:effectLst/>
                <a:ea typeface="Calibri" panose="020F0502020204030204" pitchFamily="34" charset="0"/>
                <a:cs typeface="Times New Roman" panose="02020603050405020304" pitchFamily="18" charset="0"/>
              </a:rPr>
              <a:t>da   </a:t>
            </a:r>
          </a:p>
          <a:p>
            <a:pPr>
              <a:lnSpc>
                <a:spcPct val="107000"/>
              </a:lnSpc>
              <a:spcAft>
                <a:spcPts val="800"/>
              </a:spcAft>
            </a:pPr>
            <a:r>
              <a:rPr lang="da-DK" sz="2000" dirty="0">
                <a:solidFill>
                  <a:schemeClr val="bg1"/>
                </a:solidFill>
                <a:ea typeface="Calibri" panose="020F0502020204030204" pitchFamily="34" charset="0"/>
                <a:cs typeface="Times New Roman" panose="02020603050405020304" pitchFamily="18" charset="0"/>
              </a:rPr>
              <a:t>                </a:t>
            </a:r>
            <a:r>
              <a:rPr lang="da-DK" sz="2000" dirty="0">
                <a:solidFill>
                  <a:schemeClr val="bg1"/>
                </a:solidFill>
                <a:effectLst/>
                <a:ea typeface="Calibri" panose="020F0502020204030204" pitchFamily="34" charset="0"/>
                <a:cs typeface="Times New Roman" panose="02020603050405020304" pitchFamily="18" charset="0"/>
              </a:rPr>
              <a:t>driftsstop ikke forhindrer alle vindmølledrab af flagermus og risikoen for negative  bestandseffekter  </a:t>
            </a:r>
          </a:p>
          <a:p>
            <a:pPr>
              <a:lnSpc>
                <a:spcPct val="107000"/>
              </a:lnSpc>
              <a:spcAft>
                <a:spcPts val="800"/>
              </a:spcAft>
            </a:pPr>
            <a:r>
              <a:rPr lang="da-DK" sz="2000" dirty="0">
                <a:solidFill>
                  <a:schemeClr val="bg1"/>
                </a:solidFill>
                <a:ea typeface="Calibri" panose="020F0502020204030204" pitchFamily="34" charset="0"/>
                <a:cs typeface="Times New Roman" panose="02020603050405020304" pitchFamily="18" charset="0"/>
              </a:rPr>
              <a:t>                </a:t>
            </a:r>
            <a:r>
              <a:rPr lang="da-DK" sz="2000" dirty="0">
                <a:solidFill>
                  <a:schemeClr val="bg1"/>
                </a:solidFill>
                <a:effectLst/>
                <a:ea typeface="Calibri" panose="020F0502020204030204" pitchFamily="34" charset="0"/>
                <a:cs typeface="Times New Roman" panose="02020603050405020304" pitchFamily="18" charset="0"/>
              </a:rPr>
              <a:t>ikke kan  udelukkes.”                  </a:t>
            </a:r>
            <a:r>
              <a:rPr lang="da-DK" sz="1200" i="1" dirty="0">
                <a:solidFill>
                  <a:schemeClr val="bg1"/>
                </a:solidFill>
                <a:ea typeface="Calibri" panose="020F0502020204030204" pitchFamily="34" charset="0"/>
              </a:rPr>
              <a:t>  s. 8 i ”Beskyttelse af flagermus og miljøvurderinger”, Notat fra Nationalt Center for Miljø og Energi, (DCE) – Århus Universitet </a:t>
            </a:r>
            <a:endParaRPr lang="da-DK" sz="1200" dirty="0">
              <a:solidFill>
                <a:schemeClr val="bg1"/>
              </a:solidFill>
              <a:effectLst/>
              <a:ea typeface="Calibri" panose="020F0502020204030204" pitchFamily="34" charset="0"/>
              <a:cs typeface="Times New Roman" panose="02020603050405020304" pitchFamily="18" charset="0"/>
            </a:endParaRPr>
          </a:p>
        </p:txBody>
      </p:sp>
      <p:sp>
        <p:nvSpPr>
          <p:cNvPr id="5" name="Tekstfelt 4">
            <a:extLst>
              <a:ext uri="{FF2B5EF4-FFF2-40B4-BE49-F238E27FC236}">
                <a16:creationId xmlns:a16="http://schemas.microsoft.com/office/drawing/2014/main" id="{C3A666DF-17E2-7BBC-226D-552C7FA7AABA}"/>
              </a:ext>
            </a:extLst>
          </p:cNvPr>
          <p:cNvSpPr txBox="1"/>
          <p:nvPr/>
        </p:nvSpPr>
        <p:spPr>
          <a:xfrm>
            <a:off x="0" y="3258561"/>
            <a:ext cx="12192000" cy="800219"/>
          </a:xfrm>
          <a:prstGeom prst="rect">
            <a:avLst/>
          </a:prstGeom>
          <a:noFill/>
        </p:spPr>
        <p:txBody>
          <a:bodyPr wrap="square" rtlCol="0">
            <a:spAutoFit/>
          </a:bodyPr>
          <a:lstStyle/>
          <a:p>
            <a:pPr algn="ctr"/>
            <a:r>
              <a:rPr lang="da-DK" sz="2800" b="1" i="1" dirty="0">
                <a:solidFill>
                  <a:schemeClr val="bg1"/>
                </a:solidFill>
                <a:ea typeface="Calibri" panose="020F0502020204030204" pitchFamily="34" charset="0"/>
              </a:rPr>
              <a:t>Nævnenes Hus </a:t>
            </a:r>
            <a:r>
              <a:rPr lang="da-DK" i="1" dirty="0">
                <a:solidFill>
                  <a:schemeClr val="bg1"/>
                </a:solidFill>
                <a:ea typeface="Calibri" panose="020F0502020204030204" pitchFamily="34" charset="0"/>
              </a:rPr>
              <a:t>(: der behandler planklager og miljøklager) </a:t>
            </a:r>
            <a:r>
              <a:rPr lang="da-DK" sz="1800" i="1" dirty="0">
                <a:solidFill>
                  <a:schemeClr val="bg1"/>
                </a:solidFill>
                <a:ea typeface="Calibri" panose="020F0502020204030204" pitchFamily="34" charset="0"/>
              </a:rPr>
              <a:t>har bedt Aarhus Universitet om faglig rådgivning vedr.  </a:t>
            </a:r>
            <a:r>
              <a:rPr lang="da-DK" i="1" dirty="0">
                <a:solidFill>
                  <a:schemeClr val="bg1"/>
                </a:solidFill>
                <a:ea typeface="Calibri" panose="020F0502020204030204" pitchFamily="34" charset="0"/>
              </a:rPr>
              <a:t>f</a:t>
            </a:r>
            <a:r>
              <a:rPr lang="da-DK" sz="1800" i="1" dirty="0">
                <a:solidFill>
                  <a:schemeClr val="bg1"/>
                </a:solidFill>
                <a:ea typeface="Calibri" panose="020F0502020204030204" pitchFamily="34" charset="0"/>
              </a:rPr>
              <a:t>lagermus</a:t>
            </a:r>
            <a:endParaRPr lang="da-DK" dirty="0"/>
          </a:p>
        </p:txBody>
      </p:sp>
      <p:sp>
        <p:nvSpPr>
          <p:cNvPr id="7" name="Tekstfelt 6">
            <a:extLst>
              <a:ext uri="{FF2B5EF4-FFF2-40B4-BE49-F238E27FC236}">
                <a16:creationId xmlns:a16="http://schemas.microsoft.com/office/drawing/2014/main" id="{2BD0D1D9-815E-4767-0D21-1E2C62979F14}"/>
              </a:ext>
            </a:extLst>
          </p:cNvPr>
          <p:cNvSpPr txBox="1"/>
          <p:nvPr/>
        </p:nvSpPr>
        <p:spPr>
          <a:xfrm>
            <a:off x="119828" y="5973648"/>
            <a:ext cx="11952343" cy="800219"/>
          </a:xfrm>
          <a:prstGeom prst="rect">
            <a:avLst/>
          </a:prstGeom>
          <a:solidFill>
            <a:schemeClr val="bg1"/>
          </a:solidFill>
        </p:spPr>
        <p:txBody>
          <a:bodyPr wrap="square">
            <a:spAutoFit/>
          </a:bodyPr>
          <a:lstStyle/>
          <a:p>
            <a:pPr algn="ctr"/>
            <a:r>
              <a:rPr lang="da-DK" sz="1800" b="1" dirty="0">
                <a:effectLst/>
                <a:latin typeface="Arial" panose="020B0604020202020204" pitchFamily="34" charset="0"/>
              </a:rPr>
              <a:t>  Mange vindmølleprojekter stoppes fortsat i</a:t>
            </a:r>
            <a:r>
              <a:rPr lang="da-DK" sz="1800" b="1" dirty="0">
                <a:effectLst/>
              </a:rPr>
              <a:t> </a:t>
            </a:r>
            <a:r>
              <a:rPr lang="da-DK" sz="2800" b="1" i="1" dirty="0">
                <a:effectLst/>
              </a:rPr>
              <a:t>Nævnenes Hus</a:t>
            </a:r>
            <a:r>
              <a:rPr lang="da-DK" sz="1800" b="1" i="1" dirty="0">
                <a:effectLst/>
                <a:latin typeface="Arial" panose="020B0604020202020204" pitchFamily="34" charset="0"/>
              </a:rPr>
              <a:t> </a:t>
            </a:r>
            <a:r>
              <a:rPr lang="da-DK" sz="1800" b="1" dirty="0">
                <a:effectLst/>
                <a:latin typeface="Arial" panose="020B0604020202020204" pitchFamily="34" charset="0"/>
              </a:rPr>
              <a:t>på grund af hensynet til det </a:t>
            </a:r>
          </a:p>
          <a:p>
            <a:pPr algn="ctr"/>
            <a:r>
              <a:rPr lang="da-DK" sz="1800" b="1" dirty="0">
                <a:effectLst/>
                <a:latin typeface="Arial" panose="020B0604020202020204" pitchFamily="34" charset="0"/>
              </a:rPr>
              <a:t> omkringliggende natur- og dyreliv. </a:t>
            </a:r>
            <a:r>
              <a:rPr lang="da-DK" sz="1800" i="1" dirty="0"/>
              <a:t>  </a:t>
            </a:r>
            <a:r>
              <a:rPr lang="da-DK" sz="1800" dirty="0"/>
              <a:t> </a:t>
            </a:r>
            <a:endParaRPr lang="da-DK" dirty="0"/>
          </a:p>
        </p:txBody>
      </p:sp>
      <p:sp>
        <p:nvSpPr>
          <p:cNvPr id="13" name="Tekstfelt 12">
            <a:extLst>
              <a:ext uri="{FF2B5EF4-FFF2-40B4-BE49-F238E27FC236}">
                <a16:creationId xmlns:a16="http://schemas.microsoft.com/office/drawing/2014/main" id="{9C55BA9D-39B6-18B0-C43B-2324902BB8F3}"/>
              </a:ext>
            </a:extLst>
          </p:cNvPr>
          <p:cNvSpPr txBox="1"/>
          <p:nvPr/>
        </p:nvSpPr>
        <p:spPr>
          <a:xfrm>
            <a:off x="10539508" y="84133"/>
            <a:ext cx="1546761" cy="400110"/>
          </a:xfrm>
          <a:prstGeom prst="rect">
            <a:avLst/>
          </a:prstGeom>
          <a:noFill/>
        </p:spPr>
        <p:txBody>
          <a:bodyPr wrap="square" rtlCol="0">
            <a:spAutoFit/>
          </a:bodyPr>
          <a:lstStyle/>
          <a:p>
            <a:r>
              <a:rPr lang="da-DK" sz="2000" b="1" dirty="0">
                <a:solidFill>
                  <a:schemeClr val="bg1"/>
                </a:solidFill>
              </a:rPr>
              <a:t>Biodiversitet</a:t>
            </a:r>
          </a:p>
        </p:txBody>
      </p:sp>
    </p:spTree>
    <p:extLst>
      <p:ext uri="{BB962C8B-B14F-4D97-AF65-F5344CB8AC3E}">
        <p14:creationId xmlns:p14="http://schemas.microsoft.com/office/powerpoint/2010/main" val="3034079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E6E13A39-B565-9C4B-14D3-64C460AAE8FC}"/>
              </a:ext>
            </a:extLst>
          </p:cNvPr>
          <p:cNvSpPr txBox="1"/>
          <p:nvPr/>
        </p:nvSpPr>
        <p:spPr>
          <a:xfrm>
            <a:off x="-25706" y="-63347"/>
            <a:ext cx="12294824" cy="6984694"/>
          </a:xfrm>
          <a:prstGeom prst="rect">
            <a:avLst/>
          </a:prstGeom>
          <a:solidFill>
            <a:schemeClr val="tx1"/>
          </a:solidFill>
        </p:spPr>
        <p:txBody>
          <a:bodyPr wrap="square" rtlCol="0">
            <a:spAutoFit/>
          </a:bodyPr>
          <a:lstStyle/>
          <a:p>
            <a:endParaRPr lang="da-DK" dirty="0"/>
          </a:p>
        </p:txBody>
      </p:sp>
      <p:sp>
        <p:nvSpPr>
          <p:cNvPr id="4" name="Titel 1">
            <a:extLst>
              <a:ext uri="{FF2B5EF4-FFF2-40B4-BE49-F238E27FC236}">
                <a16:creationId xmlns:a16="http://schemas.microsoft.com/office/drawing/2014/main" id="{B9C59A5C-7844-87E6-670C-0922A3307AF8}"/>
              </a:ext>
            </a:extLst>
          </p:cNvPr>
          <p:cNvSpPr txBox="1">
            <a:spLocks/>
          </p:cNvSpPr>
          <p:nvPr/>
        </p:nvSpPr>
        <p:spPr>
          <a:xfrm>
            <a:off x="-25706" y="467662"/>
            <a:ext cx="12294824" cy="1479118"/>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fontAlgn="base">
              <a:lnSpc>
                <a:spcPct val="107000"/>
              </a:lnSpc>
              <a:spcAft>
                <a:spcPts val="800"/>
              </a:spcAft>
            </a:pPr>
            <a:r>
              <a:rPr lang="da-DK" sz="2400" b="1" dirty="0">
                <a:solidFill>
                  <a:srgbClr val="741B47"/>
                </a:solidFill>
                <a:latin typeface="inherit"/>
                <a:ea typeface="Times New Roman" panose="02020603050405020304" pitchFamily="18" charset="0"/>
                <a:cs typeface="Open Sans" panose="020B0606030504020204" pitchFamily="34" charset="0"/>
              </a:rPr>
              <a:t>Julie Dahl Møller </a:t>
            </a:r>
          </a:p>
          <a:p>
            <a:pPr algn="ctr" fontAlgn="base">
              <a:lnSpc>
                <a:spcPct val="107000"/>
              </a:lnSpc>
              <a:spcAft>
                <a:spcPts val="800"/>
              </a:spcAft>
            </a:pPr>
            <a:r>
              <a:rPr lang="da-DK" sz="1600" b="0" i="0" dirty="0">
                <a:solidFill>
                  <a:srgbClr val="4D5156"/>
                </a:solidFill>
                <a:effectLst/>
                <a:latin typeface="arial" panose="020B0604020202020204" pitchFamily="34" charset="0"/>
              </a:rPr>
              <a:t>Virksomheden </a:t>
            </a:r>
            <a:r>
              <a:rPr lang="da-DK" sz="1600" b="1" i="0" dirty="0">
                <a:solidFill>
                  <a:srgbClr val="5F6368"/>
                </a:solidFill>
                <a:effectLst/>
                <a:latin typeface="arial" panose="020B0604020202020204" pitchFamily="34" charset="0"/>
              </a:rPr>
              <a:t>Julie Dahl Møller Consult</a:t>
            </a:r>
            <a:r>
              <a:rPr lang="da-DK" sz="1600" i="0" dirty="0">
                <a:solidFill>
                  <a:srgbClr val="4D5156"/>
                </a:solidFill>
                <a:effectLst/>
                <a:latin typeface="arial" panose="020B0604020202020204" pitchFamily="34" charset="0"/>
              </a:rPr>
              <a:t> med</a:t>
            </a:r>
            <a:r>
              <a:rPr lang="da-DK" sz="1600" dirty="0">
                <a:solidFill>
                  <a:srgbClr val="4D5156"/>
                </a:solidFill>
                <a:latin typeface="arial" panose="020B0604020202020204" pitchFamily="34" charset="0"/>
              </a:rPr>
              <a:t> speciale i birkemus og flagermus. P</a:t>
            </a:r>
            <a:r>
              <a:rPr lang="da-DK" sz="1800" dirty="0">
                <a:latin typeface="Times New Roman" panose="02020603050405020304" pitchFamily="18" charset="0"/>
                <a:ea typeface="Times New Roman" panose="02020603050405020304" pitchFamily="18" charset="0"/>
                <a:cs typeface="Times New Roman" panose="02020603050405020304" pitchFamily="18" charset="0"/>
              </a:rPr>
              <a:t>rojektansat vedr. flagermus på Aarhus Universitet</a:t>
            </a:r>
          </a:p>
          <a:p>
            <a:pPr algn="ctr" fontAlgn="base">
              <a:lnSpc>
                <a:spcPct val="107000"/>
              </a:lnSpc>
              <a:spcAft>
                <a:spcPts val="800"/>
              </a:spcAft>
            </a:pPr>
            <a:r>
              <a:rPr lang="da-DK" sz="2400" dirty="0">
                <a:latin typeface="Times New Roman" panose="02020603050405020304" pitchFamily="18" charset="0"/>
                <a:ea typeface="Times New Roman" panose="02020603050405020304" pitchFamily="18" charset="0"/>
                <a:cs typeface="Times New Roman" panose="02020603050405020304" pitchFamily="18" charset="0"/>
              </a:rPr>
              <a:t> udtaler til Naturgruppen om en evt. vindmøllepark ved Ammitsbøl Skov:</a:t>
            </a:r>
            <a:endParaRPr lang="da-DK" sz="2400" dirty="0"/>
          </a:p>
        </p:txBody>
      </p:sp>
      <p:sp>
        <p:nvSpPr>
          <p:cNvPr id="5" name="Tekstfelt 4">
            <a:extLst>
              <a:ext uri="{FF2B5EF4-FFF2-40B4-BE49-F238E27FC236}">
                <a16:creationId xmlns:a16="http://schemas.microsoft.com/office/drawing/2014/main" id="{B0B2ACE3-2CA8-AECC-E602-E442DEC765B1}"/>
              </a:ext>
            </a:extLst>
          </p:cNvPr>
          <p:cNvSpPr txBox="1"/>
          <p:nvPr/>
        </p:nvSpPr>
        <p:spPr>
          <a:xfrm>
            <a:off x="-51412" y="2408355"/>
            <a:ext cx="12294823" cy="993926"/>
          </a:xfrm>
          <a:prstGeom prst="rect">
            <a:avLst/>
          </a:prstGeom>
          <a:solidFill>
            <a:schemeClr val="bg1"/>
          </a:solidFill>
        </p:spPr>
        <p:txBody>
          <a:bodyPr wrap="square">
            <a:spAutoFit/>
          </a:bodyPr>
          <a:lstStyle/>
          <a:p>
            <a:pPr algn="ctr">
              <a:lnSpc>
                <a:spcPct val="107000"/>
              </a:lnSpc>
              <a:spcAft>
                <a:spcPts val="800"/>
              </a:spcAft>
            </a:pPr>
            <a:r>
              <a:rPr lang="da-DK" sz="2800" b="1" dirty="0">
                <a:effectLst/>
                <a:ea typeface="Times New Roman" panose="02020603050405020304" pitchFamily="18" charset="0"/>
                <a:cs typeface="Times New Roman" panose="02020603050405020304" pitchFamily="18" charset="0"/>
              </a:rPr>
              <a:t>”</a:t>
            </a:r>
            <a:r>
              <a:rPr lang="da-DK" sz="2800" dirty="0">
                <a:effectLst/>
                <a:ea typeface="Times New Roman" panose="02020603050405020304" pitchFamily="18" charset="0"/>
                <a:cs typeface="Times New Roman" panose="02020603050405020304" pitchFamily="18" charset="0"/>
              </a:rPr>
              <a:t>og placeringen af vindmøllerne virker mht. flagermus </a:t>
            </a:r>
            <a:r>
              <a:rPr lang="da-DK" sz="2800" b="1" dirty="0">
                <a:effectLst/>
                <a:ea typeface="Times New Roman" panose="02020603050405020304" pitchFamily="18" charset="0"/>
                <a:cs typeface="Times New Roman" panose="02020603050405020304" pitchFamily="18" charset="0"/>
              </a:rPr>
              <a:t>fuldstændig absurd </a:t>
            </a:r>
            <a:r>
              <a:rPr lang="da-DK" sz="2800" dirty="0">
                <a:effectLst/>
                <a:ea typeface="Times New Roman" panose="02020603050405020304" pitchFamily="18" charset="0"/>
                <a:cs typeface="Times New Roman" panose="02020603050405020304" pitchFamily="18" charset="0"/>
              </a:rPr>
              <a:t>og </a:t>
            </a:r>
            <a:r>
              <a:rPr lang="da-DK" sz="2800" b="1" dirty="0">
                <a:effectLst/>
                <a:ea typeface="Times New Roman" panose="02020603050405020304" pitchFamily="18" charset="0"/>
                <a:cs typeface="Times New Roman" panose="02020603050405020304" pitchFamily="18" charset="0"/>
              </a:rPr>
              <a:t>i strid med alle anbefalinger </a:t>
            </a:r>
            <a:r>
              <a:rPr lang="da-DK" sz="2800" dirty="0">
                <a:effectLst/>
                <a:ea typeface="Times New Roman" panose="02020603050405020304" pitchFamily="18" charset="0"/>
                <a:cs typeface="Times New Roman" panose="02020603050405020304" pitchFamily="18" charset="0"/>
              </a:rPr>
              <a:t>på området </a:t>
            </a:r>
            <a:r>
              <a:rPr lang="da-DK" sz="2800" dirty="0">
                <a:ea typeface="Times New Roman" panose="02020603050405020304" pitchFamily="18" charset="0"/>
                <a:cs typeface="Times New Roman" panose="02020603050405020304" pitchFamily="18" charset="0"/>
              </a:rPr>
              <a:t>…”</a:t>
            </a:r>
          </a:p>
        </p:txBody>
      </p:sp>
      <p:sp>
        <p:nvSpPr>
          <p:cNvPr id="6" name="Tekstfelt 5">
            <a:extLst>
              <a:ext uri="{FF2B5EF4-FFF2-40B4-BE49-F238E27FC236}">
                <a16:creationId xmlns:a16="http://schemas.microsoft.com/office/drawing/2014/main" id="{F9BA410A-6E31-5AFD-F4CB-6B43FAB07C86}"/>
              </a:ext>
            </a:extLst>
          </p:cNvPr>
          <p:cNvSpPr txBox="1"/>
          <p:nvPr/>
        </p:nvSpPr>
        <p:spPr>
          <a:xfrm>
            <a:off x="-25706" y="3938048"/>
            <a:ext cx="12294824" cy="800219"/>
          </a:xfrm>
          <a:prstGeom prst="rect">
            <a:avLst/>
          </a:prstGeom>
          <a:solidFill>
            <a:schemeClr val="bg1"/>
          </a:solidFill>
        </p:spPr>
        <p:txBody>
          <a:bodyPr wrap="square" rtlCol="0">
            <a:spAutoFit/>
          </a:bodyPr>
          <a:lstStyle/>
          <a:p>
            <a:r>
              <a:rPr lang="da-DK" sz="2800" dirty="0">
                <a:ea typeface="Times New Roman" panose="02020603050405020304" pitchFamily="18" charset="0"/>
                <a:cs typeface="Times New Roman" panose="02020603050405020304" pitchFamily="18" charset="0"/>
              </a:rPr>
              <a:t>”… placeringen af møllerne så tæt på skov er </a:t>
            </a:r>
            <a:r>
              <a:rPr lang="da-DK" sz="2800" b="1" dirty="0">
                <a:ea typeface="Times New Roman" panose="02020603050405020304" pitchFamily="18" charset="0"/>
                <a:cs typeface="Times New Roman" panose="02020603050405020304" pitchFamily="18" charset="0"/>
              </a:rPr>
              <a:t>højst usædvanlig og risikabel</a:t>
            </a:r>
            <a:r>
              <a:rPr lang="da-DK" sz="2800" dirty="0">
                <a:ea typeface="Times New Roman" panose="02020603050405020304" pitchFamily="18" charset="0"/>
                <a:cs typeface="Times New Roman" panose="02020603050405020304" pitchFamily="18" charset="0"/>
              </a:rPr>
              <a:t>;” </a:t>
            </a:r>
          </a:p>
          <a:p>
            <a:endParaRPr lang="da-DK" dirty="0"/>
          </a:p>
        </p:txBody>
      </p:sp>
      <p:sp>
        <p:nvSpPr>
          <p:cNvPr id="12" name="Tekstfelt 11">
            <a:extLst>
              <a:ext uri="{FF2B5EF4-FFF2-40B4-BE49-F238E27FC236}">
                <a16:creationId xmlns:a16="http://schemas.microsoft.com/office/drawing/2014/main" id="{05E891A3-8CD7-5FB3-060A-FE0FA96DBDAB}"/>
              </a:ext>
            </a:extLst>
          </p:cNvPr>
          <p:cNvSpPr txBox="1"/>
          <p:nvPr/>
        </p:nvSpPr>
        <p:spPr>
          <a:xfrm>
            <a:off x="10684775" y="33776"/>
            <a:ext cx="1558636" cy="400110"/>
          </a:xfrm>
          <a:prstGeom prst="rect">
            <a:avLst/>
          </a:prstGeom>
          <a:noFill/>
        </p:spPr>
        <p:txBody>
          <a:bodyPr wrap="square" rtlCol="0">
            <a:spAutoFit/>
          </a:bodyPr>
          <a:lstStyle/>
          <a:p>
            <a:r>
              <a:rPr lang="da-DK" sz="2000" b="1" dirty="0">
                <a:solidFill>
                  <a:schemeClr val="bg1"/>
                </a:solidFill>
              </a:rPr>
              <a:t>Biodiversitet</a:t>
            </a:r>
          </a:p>
        </p:txBody>
      </p:sp>
      <p:sp>
        <p:nvSpPr>
          <p:cNvPr id="3" name="Tekstfelt 2">
            <a:extLst>
              <a:ext uri="{FF2B5EF4-FFF2-40B4-BE49-F238E27FC236}">
                <a16:creationId xmlns:a16="http://schemas.microsoft.com/office/drawing/2014/main" id="{C22EA767-2F98-0D21-D3BB-AF9C5E1CCA76}"/>
              </a:ext>
            </a:extLst>
          </p:cNvPr>
          <p:cNvSpPr txBox="1"/>
          <p:nvPr/>
        </p:nvSpPr>
        <p:spPr>
          <a:xfrm>
            <a:off x="-30983" y="5134451"/>
            <a:ext cx="12253964" cy="1723549"/>
          </a:xfrm>
          <a:prstGeom prst="rect">
            <a:avLst/>
          </a:prstGeom>
          <a:solidFill>
            <a:schemeClr val="bg1"/>
          </a:solidFill>
        </p:spPr>
        <p:txBody>
          <a:bodyPr wrap="square" rtlCol="0">
            <a:spAutoFit/>
          </a:bodyPr>
          <a:lstStyle/>
          <a:p>
            <a:r>
              <a:rPr lang="da-DK" b="1" dirty="0">
                <a:ea typeface="Calibri" panose="020F0502020204030204" pitchFamily="34" charset="0"/>
              </a:rPr>
              <a:t>‘</a:t>
            </a:r>
            <a:r>
              <a:rPr lang="da-DK" b="1" i="1" kern="1800" dirty="0">
                <a:ea typeface="Times New Roman" panose="02020603050405020304" pitchFamily="18" charset="0"/>
                <a:cs typeface="Times New Roman" panose="02020603050405020304" pitchFamily="18" charset="0"/>
              </a:rPr>
              <a:t>Flagermus  i Vejle  Kommune 2017’ </a:t>
            </a:r>
            <a:r>
              <a:rPr lang="da-DK" sz="2400" b="1" i="1" kern="1800" dirty="0">
                <a:ea typeface="Times New Roman" panose="02020603050405020304" pitchFamily="18" charset="0"/>
                <a:cs typeface="Times New Roman" panose="02020603050405020304" pitchFamily="18" charset="0"/>
              </a:rPr>
              <a:t>:           ”</a:t>
            </a:r>
            <a:r>
              <a:rPr lang="da-DK" sz="2400" b="1" u="none" strike="noStrike" dirty="0">
                <a:effectLst/>
                <a:ea typeface="Calibri" panose="020F0502020204030204" pitchFamily="34" charset="0"/>
              </a:rPr>
              <a:t>Viden om udbredelsen af flagermus i Vejle Kommune har betydning for kommunens planlægning</a:t>
            </a:r>
            <a:r>
              <a:rPr lang="da-DK" sz="2400" b="1" dirty="0">
                <a:ea typeface="Calibri" panose="020F0502020204030204" pitchFamily="34" charset="0"/>
              </a:rPr>
              <a:t>.</a:t>
            </a:r>
          </a:p>
          <a:p>
            <a:endParaRPr lang="da-DK" sz="500" b="1" dirty="0">
              <a:ea typeface="Calibri" panose="020F0502020204030204" pitchFamily="34" charset="0"/>
            </a:endParaRPr>
          </a:p>
          <a:p>
            <a:r>
              <a:rPr lang="da-DK" sz="2400" b="1" u="none" strike="noStrike" dirty="0">
                <a:effectLst/>
                <a:ea typeface="Calibri" panose="020F0502020204030204" pitchFamily="34" charset="0"/>
              </a:rPr>
              <a:t>Det indebærer bl.a., at kommunen skal sikre sig, at der </a:t>
            </a:r>
            <a:r>
              <a:rPr lang="da-DK" sz="2400" b="1" u="sng" strike="noStrike" dirty="0">
                <a:effectLst/>
                <a:ea typeface="Calibri" panose="020F0502020204030204" pitchFamily="34" charset="0"/>
              </a:rPr>
              <a:t>ikke planlægges eller tillades aktiviteter</a:t>
            </a:r>
            <a:r>
              <a:rPr lang="da-DK" sz="2400" b="1" u="none" strike="noStrike" dirty="0">
                <a:effectLst/>
                <a:ea typeface="Calibri" panose="020F0502020204030204" pitchFamily="34" charset="0"/>
              </a:rPr>
              <a:t>, </a:t>
            </a:r>
            <a:r>
              <a:rPr lang="da-DK" sz="500" b="1" u="none" strike="noStrike" dirty="0">
                <a:effectLst/>
                <a:ea typeface="Calibri" panose="020F0502020204030204" pitchFamily="34" charset="0"/>
              </a:rPr>
              <a:t>  </a:t>
            </a:r>
          </a:p>
          <a:p>
            <a:r>
              <a:rPr lang="da-DK" sz="500" b="1" u="none" strike="noStrike" dirty="0">
                <a:effectLst/>
                <a:ea typeface="Calibri" panose="020F0502020204030204" pitchFamily="34" charset="0"/>
              </a:rPr>
              <a:t>  </a:t>
            </a:r>
          </a:p>
          <a:p>
            <a:r>
              <a:rPr lang="da-DK" sz="2400" b="1" u="none" strike="noStrike" dirty="0">
                <a:effectLst/>
                <a:ea typeface="Calibri" panose="020F0502020204030204" pitchFamily="34" charset="0"/>
              </a:rPr>
              <a:t>der kan skade flagermusenes yngle- eller rasteområder</a:t>
            </a:r>
            <a:r>
              <a:rPr lang="da-DK" sz="2400" b="1" dirty="0">
                <a:ea typeface="Calibri" panose="020F0502020204030204" pitchFamily="34" charset="0"/>
              </a:rPr>
              <a:t>”</a:t>
            </a:r>
            <a:endParaRPr lang="da-DK" sz="1600" i="1" dirty="0">
              <a:solidFill>
                <a:schemeClr val="bg1"/>
              </a:solidFill>
            </a:endParaRPr>
          </a:p>
        </p:txBody>
      </p:sp>
    </p:spTree>
    <p:extLst>
      <p:ext uri="{BB962C8B-B14F-4D97-AF65-F5344CB8AC3E}">
        <p14:creationId xmlns:p14="http://schemas.microsoft.com/office/powerpoint/2010/main" val="2555149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B1412E79-62AD-9F68-5996-94617E278529}"/>
              </a:ext>
            </a:extLst>
          </p:cNvPr>
          <p:cNvPicPr>
            <a:picLocks noChangeAspect="1"/>
          </p:cNvPicPr>
          <p:nvPr/>
        </p:nvPicPr>
        <p:blipFill rotWithShape="1">
          <a:blip r:embed="rId3"/>
          <a:srcRect l="34758" t="38923" r="20108" b="14407"/>
          <a:stretch/>
        </p:blipFill>
        <p:spPr bwMode="auto">
          <a:xfrm>
            <a:off x="1517868" y="857935"/>
            <a:ext cx="9835931" cy="5719572"/>
          </a:xfrm>
          <a:prstGeom prst="rect">
            <a:avLst/>
          </a:prstGeom>
          <a:ln>
            <a:noFill/>
          </a:ln>
          <a:extLst>
            <a:ext uri="{53640926-AAD7-44D8-BBD7-CCE9431645EC}">
              <a14:shadowObscured xmlns:a14="http://schemas.microsoft.com/office/drawing/2010/main"/>
            </a:ext>
          </a:extLst>
        </p:spPr>
      </p:pic>
      <p:sp>
        <p:nvSpPr>
          <p:cNvPr id="4" name="Titel 1">
            <a:extLst>
              <a:ext uri="{FF2B5EF4-FFF2-40B4-BE49-F238E27FC236}">
                <a16:creationId xmlns:a16="http://schemas.microsoft.com/office/drawing/2014/main" id="{110C60F1-011E-E2C6-01E5-E64076478BE2}"/>
              </a:ext>
            </a:extLst>
          </p:cNvPr>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da-DK" sz="4800" b="1">
                <a:latin typeface="+mn-lt"/>
              </a:rPr>
              <a:t>SYNET</a:t>
            </a:r>
            <a:r>
              <a:rPr lang="da-DK" sz="4800">
                <a:latin typeface="+mn-lt"/>
              </a:rPr>
              <a:t> AF: Kæmpevindmøller 150 m høje</a:t>
            </a:r>
            <a:endParaRPr lang="da-DK" sz="4800" dirty="0">
              <a:latin typeface="+mn-lt"/>
            </a:endParaRPr>
          </a:p>
        </p:txBody>
      </p:sp>
      <p:sp>
        <p:nvSpPr>
          <p:cNvPr id="5" name="Ellipse 4">
            <a:extLst>
              <a:ext uri="{FF2B5EF4-FFF2-40B4-BE49-F238E27FC236}">
                <a16:creationId xmlns:a16="http://schemas.microsoft.com/office/drawing/2014/main" id="{655537C1-7CB8-AA94-6DBA-A02A46FE00C0}"/>
              </a:ext>
            </a:extLst>
          </p:cNvPr>
          <p:cNvSpPr/>
          <p:nvPr/>
        </p:nvSpPr>
        <p:spPr>
          <a:xfrm>
            <a:off x="3811979" y="6086130"/>
            <a:ext cx="558140" cy="489182"/>
          </a:xfrm>
          <a:prstGeom prst="ellipse">
            <a:avLst/>
          </a:prstGeom>
          <a:no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6" name="Ellipse 5">
            <a:extLst>
              <a:ext uri="{FF2B5EF4-FFF2-40B4-BE49-F238E27FC236}">
                <a16:creationId xmlns:a16="http://schemas.microsoft.com/office/drawing/2014/main" id="{63946B23-28AA-3E05-D7CF-996EB2F77941}"/>
              </a:ext>
            </a:extLst>
          </p:cNvPr>
          <p:cNvSpPr/>
          <p:nvPr/>
        </p:nvSpPr>
        <p:spPr>
          <a:xfrm>
            <a:off x="4607626" y="5153891"/>
            <a:ext cx="1163782" cy="1421421"/>
          </a:xfrm>
          <a:prstGeom prst="ellipse">
            <a:avLst/>
          </a:prstGeom>
          <a:noFill/>
          <a:ln w="28575">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Rektangel: afrundede hjørner 7">
            <a:extLst>
              <a:ext uri="{FF2B5EF4-FFF2-40B4-BE49-F238E27FC236}">
                <a16:creationId xmlns:a16="http://schemas.microsoft.com/office/drawing/2014/main" id="{C170186B-8397-8E5C-839A-1A21C27DBB91}"/>
              </a:ext>
            </a:extLst>
          </p:cNvPr>
          <p:cNvSpPr/>
          <p:nvPr/>
        </p:nvSpPr>
        <p:spPr>
          <a:xfrm>
            <a:off x="5058888" y="2392429"/>
            <a:ext cx="2541320" cy="1170167"/>
          </a:xfrm>
          <a:prstGeom prst="roundRect">
            <a:avLst/>
          </a:prstGeom>
          <a:noFill/>
          <a:ln w="190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cxnSp>
        <p:nvCxnSpPr>
          <p:cNvPr id="11" name="Lige pilforbindelse 10">
            <a:extLst>
              <a:ext uri="{FF2B5EF4-FFF2-40B4-BE49-F238E27FC236}">
                <a16:creationId xmlns:a16="http://schemas.microsoft.com/office/drawing/2014/main" id="{6620404E-4A0E-05B2-7273-E3F03BF8C6A0}"/>
              </a:ext>
            </a:extLst>
          </p:cNvPr>
          <p:cNvCxnSpPr>
            <a:cxnSpLocks/>
          </p:cNvCxnSpPr>
          <p:nvPr/>
        </p:nvCxnSpPr>
        <p:spPr>
          <a:xfrm flipV="1">
            <a:off x="6365174" y="1448790"/>
            <a:ext cx="2505694" cy="1520041"/>
          </a:xfrm>
          <a:prstGeom prst="straightConnector1">
            <a:avLst/>
          </a:prstGeom>
          <a:ln w="571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3" name="Tekstfelt 12">
            <a:extLst>
              <a:ext uri="{FF2B5EF4-FFF2-40B4-BE49-F238E27FC236}">
                <a16:creationId xmlns:a16="http://schemas.microsoft.com/office/drawing/2014/main" id="{671C94D7-C2D0-9AA3-1167-48CD9EB524A8}"/>
              </a:ext>
            </a:extLst>
          </p:cNvPr>
          <p:cNvSpPr txBox="1"/>
          <p:nvPr/>
        </p:nvSpPr>
        <p:spPr>
          <a:xfrm>
            <a:off x="10962549" y="30393"/>
            <a:ext cx="1034819" cy="461665"/>
          </a:xfrm>
          <a:prstGeom prst="rect">
            <a:avLst/>
          </a:prstGeom>
          <a:noFill/>
        </p:spPr>
        <p:txBody>
          <a:bodyPr wrap="square" rtlCol="0">
            <a:spAutoFit/>
          </a:bodyPr>
          <a:lstStyle/>
          <a:p>
            <a:r>
              <a:rPr lang="da-DK" sz="2400" b="1" dirty="0">
                <a:solidFill>
                  <a:srgbClr val="FF0000"/>
                </a:solidFill>
              </a:rPr>
              <a:t>    SYN</a:t>
            </a:r>
          </a:p>
        </p:txBody>
      </p:sp>
      <p:sp>
        <p:nvSpPr>
          <p:cNvPr id="9" name="Tekstfelt 8">
            <a:extLst>
              <a:ext uri="{FF2B5EF4-FFF2-40B4-BE49-F238E27FC236}">
                <a16:creationId xmlns:a16="http://schemas.microsoft.com/office/drawing/2014/main" id="{83D32501-308C-FACB-0CF1-46AD8BCC00DB}"/>
              </a:ext>
            </a:extLst>
          </p:cNvPr>
          <p:cNvSpPr txBox="1"/>
          <p:nvPr/>
        </p:nvSpPr>
        <p:spPr>
          <a:xfrm>
            <a:off x="9604803" y="5407391"/>
            <a:ext cx="2715491" cy="923330"/>
          </a:xfrm>
          <a:prstGeom prst="rect">
            <a:avLst/>
          </a:prstGeom>
          <a:noFill/>
        </p:spPr>
        <p:txBody>
          <a:bodyPr wrap="square" rtlCol="0">
            <a:spAutoFit/>
          </a:bodyPr>
          <a:lstStyle/>
          <a:p>
            <a:r>
              <a:rPr lang="da-DK" dirty="0"/>
              <a:t>Møllerne er placeret på en bakke 20 m. over Øster Starup </a:t>
            </a:r>
          </a:p>
        </p:txBody>
      </p:sp>
    </p:spTree>
    <p:extLst>
      <p:ext uri="{BB962C8B-B14F-4D97-AF65-F5344CB8AC3E}">
        <p14:creationId xmlns:p14="http://schemas.microsoft.com/office/powerpoint/2010/main" val="4109472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1"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752702FF-3175-EA1E-316C-36A771CA286A}"/>
              </a:ext>
            </a:extLst>
          </p:cNvPr>
          <p:cNvPicPr>
            <a:picLocks noChangeAspect="1"/>
          </p:cNvPicPr>
          <p:nvPr/>
        </p:nvPicPr>
        <p:blipFill rotWithShape="1">
          <a:blip r:embed="rId3"/>
          <a:srcRect l="3425" t="23429" r="48329" b="30535"/>
          <a:stretch/>
        </p:blipFill>
        <p:spPr bwMode="auto">
          <a:xfrm>
            <a:off x="0" y="24579"/>
            <a:ext cx="12152846" cy="6521986"/>
          </a:xfrm>
          <a:prstGeom prst="rect">
            <a:avLst/>
          </a:prstGeom>
          <a:ln>
            <a:noFill/>
          </a:ln>
          <a:extLst>
            <a:ext uri="{53640926-AAD7-44D8-BBD7-CCE9431645EC}">
              <a14:shadowObscured xmlns:a14="http://schemas.microsoft.com/office/drawing/2010/main"/>
            </a:ext>
          </a:extLst>
        </p:spPr>
      </p:pic>
      <p:sp>
        <p:nvSpPr>
          <p:cNvPr id="3" name="Ellipse 2">
            <a:extLst>
              <a:ext uri="{FF2B5EF4-FFF2-40B4-BE49-F238E27FC236}">
                <a16:creationId xmlns:a16="http://schemas.microsoft.com/office/drawing/2014/main" id="{AC553A25-A521-75A1-B79D-B3D247AE21AB}"/>
              </a:ext>
            </a:extLst>
          </p:cNvPr>
          <p:cNvSpPr/>
          <p:nvPr/>
        </p:nvSpPr>
        <p:spPr>
          <a:xfrm>
            <a:off x="3734718" y="2258459"/>
            <a:ext cx="638979" cy="341522"/>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Ellipse 3">
            <a:extLst>
              <a:ext uri="{FF2B5EF4-FFF2-40B4-BE49-F238E27FC236}">
                <a16:creationId xmlns:a16="http://schemas.microsoft.com/office/drawing/2014/main" id="{29A2A883-416C-687E-A2A9-CE8E653534CF}"/>
              </a:ext>
            </a:extLst>
          </p:cNvPr>
          <p:cNvSpPr/>
          <p:nvPr/>
        </p:nvSpPr>
        <p:spPr>
          <a:xfrm>
            <a:off x="5166911" y="2021245"/>
            <a:ext cx="407624" cy="561861"/>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Ellipse 10">
            <a:extLst>
              <a:ext uri="{FF2B5EF4-FFF2-40B4-BE49-F238E27FC236}">
                <a16:creationId xmlns:a16="http://schemas.microsoft.com/office/drawing/2014/main" id="{5AFDD0C7-D5EE-6340-AEEA-4E6D1D6C81CE}"/>
              </a:ext>
            </a:extLst>
          </p:cNvPr>
          <p:cNvSpPr/>
          <p:nvPr/>
        </p:nvSpPr>
        <p:spPr>
          <a:xfrm>
            <a:off x="4120308" y="336014"/>
            <a:ext cx="1211855" cy="2263967"/>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2" name="Tekstfelt 11">
            <a:extLst>
              <a:ext uri="{FF2B5EF4-FFF2-40B4-BE49-F238E27FC236}">
                <a16:creationId xmlns:a16="http://schemas.microsoft.com/office/drawing/2014/main" id="{B36A612F-E4C5-F7C7-335E-6763321ED74A}"/>
              </a:ext>
            </a:extLst>
          </p:cNvPr>
          <p:cNvSpPr txBox="1"/>
          <p:nvPr/>
        </p:nvSpPr>
        <p:spPr>
          <a:xfrm>
            <a:off x="7799942" y="5927075"/>
            <a:ext cx="4197427" cy="369332"/>
          </a:xfrm>
          <a:prstGeom prst="rect">
            <a:avLst/>
          </a:prstGeom>
          <a:noFill/>
        </p:spPr>
        <p:txBody>
          <a:bodyPr wrap="square" rtlCol="0">
            <a:spAutoFit/>
          </a:bodyPr>
          <a:lstStyle/>
          <a:p>
            <a:r>
              <a:rPr lang="da-DK" dirty="0">
                <a:solidFill>
                  <a:schemeClr val="bg1"/>
                </a:solidFill>
              </a:rPr>
              <a:t> </a:t>
            </a:r>
          </a:p>
        </p:txBody>
      </p:sp>
      <p:pic>
        <p:nvPicPr>
          <p:cNvPr id="16" name="Billede 15">
            <a:extLst>
              <a:ext uri="{FF2B5EF4-FFF2-40B4-BE49-F238E27FC236}">
                <a16:creationId xmlns:a16="http://schemas.microsoft.com/office/drawing/2014/main" id="{525250A1-F0A8-0E7B-F0E3-8F686E82AA40}"/>
              </a:ext>
            </a:extLst>
          </p:cNvPr>
          <p:cNvPicPr>
            <a:picLocks noChangeAspect="1"/>
          </p:cNvPicPr>
          <p:nvPr/>
        </p:nvPicPr>
        <p:blipFill>
          <a:blip r:embed="rId4"/>
          <a:stretch>
            <a:fillRect/>
          </a:stretch>
        </p:blipFill>
        <p:spPr>
          <a:xfrm>
            <a:off x="8177671" y="6177576"/>
            <a:ext cx="2314575" cy="304800"/>
          </a:xfrm>
          <a:prstGeom prst="rect">
            <a:avLst/>
          </a:prstGeom>
        </p:spPr>
      </p:pic>
      <p:sp>
        <p:nvSpPr>
          <p:cNvPr id="17" name="Tekstfelt 16">
            <a:extLst>
              <a:ext uri="{FF2B5EF4-FFF2-40B4-BE49-F238E27FC236}">
                <a16:creationId xmlns:a16="http://schemas.microsoft.com/office/drawing/2014/main" id="{895A9B76-525E-C922-441B-B381BA06D895}"/>
              </a:ext>
            </a:extLst>
          </p:cNvPr>
          <p:cNvSpPr txBox="1"/>
          <p:nvPr/>
        </p:nvSpPr>
        <p:spPr>
          <a:xfrm>
            <a:off x="1894900" y="2429218"/>
            <a:ext cx="1288975" cy="276999"/>
          </a:xfrm>
          <a:prstGeom prst="rect">
            <a:avLst/>
          </a:prstGeom>
          <a:noFill/>
        </p:spPr>
        <p:txBody>
          <a:bodyPr wrap="square" rtlCol="0">
            <a:spAutoFit/>
          </a:bodyPr>
          <a:lstStyle/>
          <a:p>
            <a:r>
              <a:rPr lang="da-DK" sz="1200" dirty="0">
                <a:solidFill>
                  <a:schemeClr val="bg1"/>
                </a:solidFill>
              </a:rPr>
              <a:t>Hesselballe</a:t>
            </a:r>
          </a:p>
        </p:txBody>
      </p:sp>
      <p:sp>
        <p:nvSpPr>
          <p:cNvPr id="18" name="Tekstfelt 17">
            <a:extLst>
              <a:ext uri="{FF2B5EF4-FFF2-40B4-BE49-F238E27FC236}">
                <a16:creationId xmlns:a16="http://schemas.microsoft.com/office/drawing/2014/main" id="{EF01D79F-703A-C127-C652-BD722172856E}"/>
              </a:ext>
            </a:extLst>
          </p:cNvPr>
          <p:cNvSpPr txBox="1"/>
          <p:nvPr/>
        </p:nvSpPr>
        <p:spPr>
          <a:xfrm>
            <a:off x="3800818" y="2565884"/>
            <a:ext cx="638979" cy="307777"/>
          </a:xfrm>
          <a:prstGeom prst="rect">
            <a:avLst/>
          </a:prstGeom>
          <a:noFill/>
        </p:spPr>
        <p:txBody>
          <a:bodyPr wrap="square" rtlCol="0">
            <a:spAutoFit/>
          </a:bodyPr>
          <a:lstStyle/>
          <a:p>
            <a:r>
              <a:rPr lang="da-DK" sz="1400" dirty="0">
                <a:solidFill>
                  <a:schemeClr val="bg1"/>
                </a:solidFill>
              </a:rPr>
              <a:t>Hus</a:t>
            </a:r>
          </a:p>
        </p:txBody>
      </p:sp>
      <p:sp>
        <p:nvSpPr>
          <p:cNvPr id="19" name="Tekstfelt 18">
            <a:extLst>
              <a:ext uri="{FF2B5EF4-FFF2-40B4-BE49-F238E27FC236}">
                <a16:creationId xmlns:a16="http://schemas.microsoft.com/office/drawing/2014/main" id="{27FC5519-1BC5-EEE1-848C-29A7A9891964}"/>
              </a:ext>
            </a:extLst>
          </p:cNvPr>
          <p:cNvSpPr txBox="1"/>
          <p:nvPr/>
        </p:nvSpPr>
        <p:spPr>
          <a:xfrm>
            <a:off x="5073265" y="2474822"/>
            <a:ext cx="661012" cy="307777"/>
          </a:xfrm>
          <a:prstGeom prst="rect">
            <a:avLst/>
          </a:prstGeom>
          <a:noFill/>
        </p:spPr>
        <p:txBody>
          <a:bodyPr wrap="square" rtlCol="0">
            <a:spAutoFit/>
          </a:bodyPr>
          <a:lstStyle/>
          <a:p>
            <a:r>
              <a:rPr lang="da-DK" sz="1400" dirty="0">
                <a:solidFill>
                  <a:schemeClr val="bg1"/>
                </a:solidFill>
              </a:rPr>
              <a:t>Træer</a:t>
            </a:r>
          </a:p>
        </p:txBody>
      </p:sp>
      <p:sp>
        <p:nvSpPr>
          <p:cNvPr id="20" name="Tekstfelt 19">
            <a:extLst>
              <a:ext uri="{FF2B5EF4-FFF2-40B4-BE49-F238E27FC236}">
                <a16:creationId xmlns:a16="http://schemas.microsoft.com/office/drawing/2014/main" id="{1E70257D-52FE-F324-2313-EB135D7070ED}"/>
              </a:ext>
            </a:extLst>
          </p:cNvPr>
          <p:cNvSpPr txBox="1"/>
          <p:nvPr/>
        </p:nvSpPr>
        <p:spPr>
          <a:xfrm>
            <a:off x="10492246" y="6169699"/>
            <a:ext cx="1565636" cy="338554"/>
          </a:xfrm>
          <a:prstGeom prst="rect">
            <a:avLst/>
          </a:prstGeom>
          <a:solidFill>
            <a:schemeClr val="tx1"/>
          </a:solidFill>
        </p:spPr>
        <p:txBody>
          <a:bodyPr wrap="square" rtlCol="0">
            <a:spAutoFit/>
          </a:bodyPr>
          <a:lstStyle/>
          <a:p>
            <a:r>
              <a:rPr lang="da-DK" sz="1600" dirty="0">
                <a:solidFill>
                  <a:schemeClr val="bg1"/>
                </a:solidFill>
              </a:rPr>
              <a:t>Visualisering</a:t>
            </a:r>
          </a:p>
        </p:txBody>
      </p:sp>
      <p:sp>
        <p:nvSpPr>
          <p:cNvPr id="5" name="Tekstfelt 4">
            <a:extLst>
              <a:ext uri="{FF2B5EF4-FFF2-40B4-BE49-F238E27FC236}">
                <a16:creationId xmlns:a16="http://schemas.microsoft.com/office/drawing/2014/main" id="{EADDD790-1C0D-EA19-FCBF-1506257C52DD}"/>
              </a:ext>
            </a:extLst>
          </p:cNvPr>
          <p:cNvSpPr txBox="1"/>
          <p:nvPr/>
        </p:nvSpPr>
        <p:spPr>
          <a:xfrm>
            <a:off x="11251934" y="118914"/>
            <a:ext cx="734646" cy="461665"/>
          </a:xfrm>
          <a:prstGeom prst="rect">
            <a:avLst/>
          </a:prstGeom>
          <a:noFill/>
        </p:spPr>
        <p:txBody>
          <a:bodyPr wrap="square" rtlCol="0">
            <a:spAutoFit/>
          </a:bodyPr>
          <a:lstStyle/>
          <a:p>
            <a:r>
              <a:rPr lang="da-DK" sz="2400" b="1" dirty="0">
                <a:solidFill>
                  <a:srgbClr val="FF0000"/>
                </a:solidFill>
              </a:rPr>
              <a:t>SYN</a:t>
            </a:r>
          </a:p>
        </p:txBody>
      </p:sp>
    </p:spTree>
    <p:extLst>
      <p:ext uri="{BB962C8B-B14F-4D97-AF65-F5344CB8AC3E}">
        <p14:creationId xmlns:p14="http://schemas.microsoft.com/office/powerpoint/2010/main" val="59298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53E73AF2-9961-E362-B9FE-76EBAF48E06B}"/>
              </a:ext>
            </a:extLst>
          </p:cNvPr>
          <p:cNvPicPr>
            <a:picLocks noChangeAspect="1"/>
          </p:cNvPicPr>
          <p:nvPr/>
        </p:nvPicPr>
        <p:blipFill rotWithShape="1">
          <a:blip r:embed="rId2"/>
          <a:srcRect l="17326" t="28612" r="6540" b="13469"/>
          <a:stretch/>
        </p:blipFill>
        <p:spPr bwMode="auto">
          <a:xfrm>
            <a:off x="99628" y="706477"/>
            <a:ext cx="11992737" cy="5131292"/>
          </a:xfrm>
          <a:prstGeom prst="rect">
            <a:avLst/>
          </a:prstGeom>
          <a:ln>
            <a:noFill/>
          </a:ln>
          <a:extLst>
            <a:ext uri="{53640926-AAD7-44D8-BBD7-CCE9431645EC}">
              <a14:shadowObscured xmlns:a14="http://schemas.microsoft.com/office/drawing/2010/main"/>
            </a:ext>
          </a:extLst>
        </p:spPr>
      </p:pic>
      <p:sp>
        <p:nvSpPr>
          <p:cNvPr id="3" name="Tekstfelt 2">
            <a:extLst>
              <a:ext uri="{FF2B5EF4-FFF2-40B4-BE49-F238E27FC236}">
                <a16:creationId xmlns:a16="http://schemas.microsoft.com/office/drawing/2014/main" id="{B7D582CC-1E82-77DC-B30F-D1F1BF2A5830}"/>
              </a:ext>
            </a:extLst>
          </p:cNvPr>
          <p:cNvSpPr txBox="1"/>
          <p:nvPr/>
        </p:nvSpPr>
        <p:spPr>
          <a:xfrm>
            <a:off x="2953479" y="1375387"/>
            <a:ext cx="2805630" cy="276999"/>
          </a:xfrm>
          <a:prstGeom prst="rect">
            <a:avLst/>
          </a:prstGeom>
          <a:noFill/>
        </p:spPr>
        <p:txBody>
          <a:bodyPr wrap="square" rtlCol="0">
            <a:spAutoFit/>
          </a:bodyPr>
          <a:lstStyle/>
          <a:p>
            <a:r>
              <a:rPr lang="da-DK" sz="1200" dirty="0">
                <a:solidFill>
                  <a:schemeClr val="bg1"/>
                </a:solidFill>
              </a:rPr>
              <a:t>Luftknallert anviser 150 meters højde</a:t>
            </a:r>
          </a:p>
        </p:txBody>
      </p:sp>
      <p:sp>
        <p:nvSpPr>
          <p:cNvPr id="4" name="Tekstfelt 3">
            <a:extLst>
              <a:ext uri="{FF2B5EF4-FFF2-40B4-BE49-F238E27FC236}">
                <a16:creationId xmlns:a16="http://schemas.microsoft.com/office/drawing/2014/main" id="{22FA6307-E6AB-F190-72D2-47A040F82443}"/>
              </a:ext>
            </a:extLst>
          </p:cNvPr>
          <p:cNvSpPr txBox="1"/>
          <p:nvPr/>
        </p:nvSpPr>
        <p:spPr>
          <a:xfrm>
            <a:off x="99629" y="-52283"/>
            <a:ext cx="11992737" cy="769441"/>
          </a:xfrm>
          <a:prstGeom prst="rect">
            <a:avLst/>
          </a:prstGeom>
          <a:noFill/>
        </p:spPr>
        <p:txBody>
          <a:bodyPr wrap="square" rtlCol="0">
            <a:spAutoFit/>
          </a:bodyPr>
          <a:lstStyle/>
          <a:p>
            <a:pPr algn="ctr"/>
            <a:r>
              <a:rPr lang="da-DK" sz="4400" dirty="0"/>
              <a:t>5 kæmpevindmøller ved Ammitsbølvej</a:t>
            </a:r>
          </a:p>
        </p:txBody>
      </p:sp>
      <p:sp>
        <p:nvSpPr>
          <p:cNvPr id="8" name="Tekstfelt 7">
            <a:extLst>
              <a:ext uri="{FF2B5EF4-FFF2-40B4-BE49-F238E27FC236}">
                <a16:creationId xmlns:a16="http://schemas.microsoft.com/office/drawing/2014/main" id="{2E88FA4B-C45C-852C-3B83-18CA6B301333}"/>
              </a:ext>
            </a:extLst>
          </p:cNvPr>
          <p:cNvSpPr txBox="1"/>
          <p:nvPr/>
        </p:nvSpPr>
        <p:spPr>
          <a:xfrm>
            <a:off x="99629" y="5774308"/>
            <a:ext cx="11992737" cy="769441"/>
          </a:xfrm>
          <a:prstGeom prst="rect">
            <a:avLst/>
          </a:prstGeom>
          <a:noFill/>
        </p:spPr>
        <p:txBody>
          <a:bodyPr wrap="square" rtlCol="0">
            <a:spAutoFit/>
          </a:bodyPr>
          <a:lstStyle/>
          <a:p>
            <a:pPr algn="ctr"/>
            <a:r>
              <a:rPr lang="da-DK" sz="4400" b="1" dirty="0"/>
              <a:t>HØJDEN</a:t>
            </a:r>
          </a:p>
        </p:txBody>
      </p:sp>
      <p:sp>
        <p:nvSpPr>
          <p:cNvPr id="5" name="Tekstfelt 4">
            <a:extLst>
              <a:ext uri="{FF2B5EF4-FFF2-40B4-BE49-F238E27FC236}">
                <a16:creationId xmlns:a16="http://schemas.microsoft.com/office/drawing/2014/main" id="{DE9D5658-C9AF-489A-6172-A7DD58A55005}"/>
              </a:ext>
            </a:extLst>
          </p:cNvPr>
          <p:cNvSpPr txBox="1"/>
          <p:nvPr/>
        </p:nvSpPr>
        <p:spPr>
          <a:xfrm>
            <a:off x="7998247" y="6469607"/>
            <a:ext cx="1630496" cy="276999"/>
          </a:xfrm>
          <a:prstGeom prst="rect">
            <a:avLst/>
          </a:prstGeom>
          <a:noFill/>
        </p:spPr>
        <p:txBody>
          <a:bodyPr wrap="square" rtlCol="0">
            <a:spAutoFit/>
          </a:bodyPr>
          <a:lstStyle/>
          <a:p>
            <a:r>
              <a:rPr lang="da-DK" sz="1200" dirty="0"/>
              <a:t>Foto fra Ammitsbølvej</a:t>
            </a:r>
          </a:p>
        </p:txBody>
      </p:sp>
      <p:cxnSp>
        <p:nvCxnSpPr>
          <p:cNvPr id="7" name="Lige forbindelse 6">
            <a:extLst>
              <a:ext uri="{FF2B5EF4-FFF2-40B4-BE49-F238E27FC236}">
                <a16:creationId xmlns:a16="http://schemas.microsoft.com/office/drawing/2014/main" id="{2F9CAFEA-71A3-B2E5-41CB-077637C31FE5}"/>
              </a:ext>
            </a:extLst>
          </p:cNvPr>
          <p:cNvCxnSpPr>
            <a:cxnSpLocks/>
          </p:cNvCxnSpPr>
          <p:nvPr/>
        </p:nvCxnSpPr>
        <p:spPr>
          <a:xfrm>
            <a:off x="213756" y="1652386"/>
            <a:ext cx="11778981"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9" name="Tekstfelt 8">
            <a:extLst>
              <a:ext uri="{FF2B5EF4-FFF2-40B4-BE49-F238E27FC236}">
                <a16:creationId xmlns:a16="http://schemas.microsoft.com/office/drawing/2014/main" id="{8B5B2845-BCC5-D5F4-8162-859AF6C2E4CB}"/>
              </a:ext>
            </a:extLst>
          </p:cNvPr>
          <p:cNvSpPr txBox="1"/>
          <p:nvPr/>
        </p:nvSpPr>
        <p:spPr>
          <a:xfrm>
            <a:off x="10962549" y="30393"/>
            <a:ext cx="1034819" cy="461665"/>
          </a:xfrm>
          <a:prstGeom prst="rect">
            <a:avLst/>
          </a:prstGeom>
          <a:noFill/>
        </p:spPr>
        <p:txBody>
          <a:bodyPr wrap="square" rtlCol="0">
            <a:spAutoFit/>
          </a:bodyPr>
          <a:lstStyle/>
          <a:p>
            <a:r>
              <a:rPr lang="da-DK" sz="2400" b="1" dirty="0">
                <a:solidFill>
                  <a:srgbClr val="FF0000"/>
                </a:solidFill>
              </a:rPr>
              <a:t>SYN</a:t>
            </a:r>
          </a:p>
        </p:txBody>
      </p:sp>
    </p:spTree>
    <p:extLst>
      <p:ext uri="{BB962C8B-B14F-4D97-AF65-F5344CB8AC3E}">
        <p14:creationId xmlns:p14="http://schemas.microsoft.com/office/powerpoint/2010/main" val="3197089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Billede 4">
            <a:extLst>
              <a:ext uri="{FF2B5EF4-FFF2-40B4-BE49-F238E27FC236}">
                <a16:creationId xmlns:a16="http://schemas.microsoft.com/office/drawing/2014/main" id="{9577EF2E-4C38-221B-EFE0-7ED03FE8A712}"/>
              </a:ext>
            </a:extLst>
          </p:cNvPr>
          <p:cNvPicPr>
            <a:picLocks noChangeAspect="1"/>
          </p:cNvPicPr>
          <p:nvPr/>
        </p:nvPicPr>
        <p:blipFill rotWithShape="1">
          <a:blip r:embed="rId2"/>
          <a:srcRect l="25617" t="29437" r="30259" b="11515"/>
          <a:stretch/>
        </p:blipFill>
        <p:spPr>
          <a:xfrm>
            <a:off x="855024" y="0"/>
            <a:ext cx="10048388" cy="6893626"/>
          </a:xfrm>
          <a:prstGeom prst="rect">
            <a:avLst/>
          </a:prstGeom>
        </p:spPr>
      </p:pic>
      <p:sp>
        <p:nvSpPr>
          <p:cNvPr id="6" name="Tekstfelt 5">
            <a:extLst>
              <a:ext uri="{FF2B5EF4-FFF2-40B4-BE49-F238E27FC236}">
                <a16:creationId xmlns:a16="http://schemas.microsoft.com/office/drawing/2014/main" id="{BDECB1DD-CAE3-7582-5C6B-15F2D2B2B467}"/>
              </a:ext>
            </a:extLst>
          </p:cNvPr>
          <p:cNvSpPr txBox="1"/>
          <p:nvPr/>
        </p:nvSpPr>
        <p:spPr>
          <a:xfrm>
            <a:off x="10805143" y="101645"/>
            <a:ext cx="1470677" cy="2862322"/>
          </a:xfrm>
          <a:prstGeom prst="rect">
            <a:avLst/>
          </a:prstGeom>
          <a:noFill/>
        </p:spPr>
        <p:txBody>
          <a:bodyPr wrap="square" rtlCol="0">
            <a:spAutoFit/>
          </a:bodyPr>
          <a:lstStyle/>
          <a:p>
            <a:pPr algn="ctr"/>
            <a:r>
              <a:rPr lang="da-DK" sz="2400" b="1" dirty="0">
                <a:solidFill>
                  <a:schemeClr val="bg1"/>
                </a:solidFill>
              </a:rPr>
              <a:t>SYN</a:t>
            </a:r>
          </a:p>
          <a:p>
            <a:pPr algn="ctr"/>
            <a:endParaRPr lang="da-DK" sz="2400" b="1" dirty="0">
              <a:solidFill>
                <a:schemeClr val="bg1"/>
              </a:solidFill>
            </a:endParaRPr>
          </a:p>
          <a:p>
            <a:pPr algn="ctr"/>
            <a:endParaRPr lang="da-DK" sz="2400" b="1" dirty="0">
              <a:solidFill>
                <a:schemeClr val="bg1"/>
              </a:solidFill>
            </a:endParaRPr>
          </a:p>
          <a:p>
            <a:pPr algn="ctr"/>
            <a:endParaRPr lang="da-DK" sz="2400" b="1" dirty="0">
              <a:solidFill>
                <a:schemeClr val="bg1"/>
              </a:solidFill>
            </a:endParaRPr>
          </a:p>
          <a:p>
            <a:pPr algn="ctr"/>
            <a:endParaRPr lang="da-DK" sz="2400" b="1" dirty="0">
              <a:solidFill>
                <a:schemeClr val="bg1"/>
              </a:solidFill>
            </a:endParaRPr>
          </a:p>
          <a:p>
            <a:pPr algn="ctr"/>
            <a:r>
              <a:rPr lang="da-DK" b="1" dirty="0">
                <a:solidFill>
                  <a:schemeClr val="bg1"/>
                </a:solidFill>
              </a:rPr>
              <a:t>Naturens</a:t>
            </a:r>
            <a:r>
              <a:rPr lang="da-DK" sz="2400" b="1" dirty="0">
                <a:solidFill>
                  <a:schemeClr val="bg1"/>
                </a:solidFill>
              </a:rPr>
              <a:t> </a:t>
            </a:r>
          </a:p>
          <a:p>
            <a:pPr algn="ctr"/>
            <a:r>
              <a:rPr lang="da-DK" b="1" dirty="0">
                <a:solidFill>
                  <a:schemeClr val="bg1"/>
                </a:solidFill>
              </a:rPr>
              <a:t>spolerede nattehimmel</a:t>
            </a:r>
          </a:p>
        </p:txBody>
      </p:sp>
      <p:sp>
        <p:nvSpPr>
          <p:cNvPr id="7" name="Tekstfelt 6">
            <a:extLst>
              <a:ext uri="{FF2B5EF4-FFF2-40B4-BE49-F238E27FC236}">
                <a16:creationId xmlns:a16="http://schemas.microsoft.com/office/drawing/2014/main" id="{3DE69BBC-14AE-2C57-92CE-C45FE85D4F73}"/>
              </a:ext>
            </a:extLst>
          </p:cNvPr>
          <p:cNvSpPr txBox="1"/>
          <p:nvPr/>
        </p:nvSpPr>
        <p:spPr>
          <a:xfrm>
            <a:off x="10903412" y="6171580"/>
            <a:ext cx="1470677" cy="584775"/>
          </a:xfrm>
          <a:prstGeom prst="rect">
            <a:avLst/>
          </a:prstGeom>
          <a:noFill/>
        </p:spPr>
        <p:txBody>
          <a:bodyPr wrap="square" rtlCol="0">
            <a:spAutoFit/>
          </a:bodyPr>
          <a:lstStyle/>
          <a:p>
            <a:r>
              <a:rPr lang="da-DK" sz="1600" dirty="0">
                <a:solidFill>
                  <a:schemeClr val="bg1"/>
                </a:solidFill>
              </a:rPr>
              <a:t>Foto fra bil på tysk motorvej</a:t>
            </a:r>
          </a:p>
        </p:txBody>
      </p:sp>
    </p:spTree>
    <p:extLst>
      <p:ext uri="{BB962C8B-B14F-4D97-AF65-F5344CB8AC3E}">
        <p14:creationId xmlns:p14="http://schemas.microsoft.com/office/powerpoint/2010/main" val="4062010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felt 10">
            <a:extLst>
              <a:ext uri="{FF2B5EF4-FFF2-40B4-BE49-F238E27FC236}">
                <a16:creationId xmlns:a16="http://schemas.microsoft.com/office/drawing/2014/main" id="{CD8AC057-37F7-6318-0DA5-B31C42EA5720}"/>
              </a:ext>
            </a:extLst>
          </p:cNvPr>
          <p:cNvSpPr txBox="1"/>
          <p:nvPr/>
        </p:nvSpPr>
        <p:spPr>
          <a:xfrm>
            <a:off x="10832183" y="149147"/>
            <a:ext cx="1214817" cy="1200329"/>
          </a:xfrm>
          <a:prstGeom prst="rect">
            <a:avLst/>
          </a:prstGeom>
          <a:noFill/>
        </p:spPr>
        <p:txBody>
          <a:bodyPr wrap="square" rtlCol="0">
            <a:spAutoFit/>
          </a:bodyPr>
          <a:lstStyle/>
          <a:p>
            <a:pPr algn="ctr"/>
            <a:r>
              <a:rPr lang="da-DK" sz="2400" b="1" dirty="0">
                <a:solidFill>
                  <a:schemeClr val="bg1"/>
                </a:solidFill>
              </a:rPr>
              <a:t>SYNET OG STØJEN</a:t>
            </a:r>
          </a:p>
        </p:txBody>
      </p:sp>
      <p:pic>
        <p:nvPicPr>
          <p:cNvPr id="3" name="støj2 - Skabt med Clipchamp">
            <a:hlinkClick r:id="" action="ppaction://media"/>
            <a:extLst>
              <a:ext uri="{FF2B5EF4-FFF2-40B4-BE49-F238E27FC236}">
                <a16:creationId xmlns:a16="http://schemas.microsoft.com/office/drawing/2014/main" id="{FAF34931-3155-2950-D3BE-59B87EC37EC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18139"/>
            <a:ext cx="12192000" cy="6858000"/>
          </a:xfrm>
          <a:prstGeom prst="rect">
            <a:avLst/>
          </a:prstGeom>
        </p:spPr>
      </p:pic>
      <p:sp>
        <p:nvSpPr>
          <p:cNvPr id="7" name="Tekstfelt 6">
            <a:extLst>
              <a:ext uri="{FF2B5EF4-FFF2-40B4-BE49-F238E27FC236}">
                <a16:creationId xmlns:a16="http://schemas.microsoft.com/office/drawing/2014/main" id="{DC1AFCD1-9C0A-2C92-9E66-4AABCAF5EF35}"/>
              </a:ext>
            </a:extLst>
          </p:cNvPr>
          <p:cNvSpPr txBox="1"/>
          <p:nvPr/>
        </p:nvSpPr>
        <p:spPr>
          <a:xfrm>
            <a:off x="597202" y="25064"/>
            <a:ext cx="4818889" cy="830997"/>
          </a:xfrm>
          <a:prstGeom prst="rect">
            <a:avLst/>
          </a:prstGeom>
          <a:solidFill>
            <a:schemeClr val="tx1"/>
          </a:solidFill>
        </p:spPr>
        <p:txBody>
          <a:bodyPr wrap="square">
            <a:spAutoFit/>
          </a:bodyPr>
          <a:lstStyle/>
          <a:p>
            <a:pPr algn="ctr"/>
            <a:r>
              <a:rPr lang="da-DK" sz="4800" dirty="0">
                <a:solidFill>
                  <a:schemeClr val="bg1"/>
                </a:solidFill>
                <a:highlight>
                  <a:srgbClr val="FF00FF"/>
                </a:highlight>
              </a:rPr>
              <a:t>STØJ</a:t>
            </a:r>
          </a:p>
        </p:txBody>
      </p:sp>
      <p:sp>
        <p:nvSpPr>
          <p:cNvPr id="12" name="Tekstfelt 11">
            <a:extLst>
              <a:ext uri="{FF2B5EF4-FFF2-40B4-BE49-F238E27FC236}">
                <a16:creationId xmlns:a16="http://schemas.microsoft.com/office/drawing/2014/main" id="{7D05CDC8-5B56-1143-BBB9-12D7DF29FA44}"/>
              </a:ext>
            </a:extLst>
          </p:cNvPr>
          <p:cNvSpPr txBox="1"/>
          <p:nvPr/>
        </p:nvSpPr>
        <p:spPr>
          <a:xfrm>
            <a:off x="7314118" y="18139"/>
            <a:ext cx="3518065" cy="830997"/>
          </a:xfrm>
          <a:prstGeom prst="rect">
            <a:avLst/>
          </a:prstGeom>
          <a:noFill/>
        </p:spPr>
        <p:txBody>
          <a:bodyPr wrap="square">
            <a:spAutoFit/>
          </a:bodyPr>
          <a:lstStyle/>
          <a:p>
            <a:r>
              <a:rPr lang="da-DK" sz="4800" dirty="0">
                <a:highlight>
                  <a:srgbClr val="FFFF00"/>
                </a:highlight>
              </a:rPr>
              <a:t>SOLFLIMMER</a:t>
            </a:r>
            <a:endParaRPr lang="da-DK" sz="4800" dirty="0"/>
          </a:p>
        </p:txBody>
      </p:sp>
      <p:sp>
        <p:nvSpPr>
          <p:cNvPr id="2" name="Tekstfelt 1">
            <a:extLst>
              <a:ext uri="{FF2B5EF4-FFF2-40B4-BE49-F238E27FC236}">
                <a16:creationId xmlns:a16="http://schemas.microsoft.com/office/drawing/2014/main" id="{8BF5A267-C0B4-582D-FA06-5095006830AA}"/>
              </a:ext>
            </a:extLst>
          </p:cNvPr>
          <p:cNvSpPr txBox="1"/>
          <p:nvPr/>
        </p:nvSpPr>
        <p:spPr>
          <a:xfrm>
            <a:off x="11252978" y="31052"/>
            <a:ext cx="794022" cy="1200329"/>
          </a:xfrm>
          <a:prstGeom prst="rect">
            <a:avLst/>
          </a:prstGeom>
          <a:noFill/>
        </p:spPr>
        <p:txBody>
          <a:bodyPr wrap="square" rtlCol="0">
            <a:spAutoFit/>
          </a:bodyPr>
          <a:lstStyle/>
          <a:p>
            <a:r>
              <a:rPr lang="da-DK" sz="2400" b="1" dirty="0">
                <a:solidFill>
                  <a:srgbClr val="FF0000"/>
                </a:solidFill>
              </a:rPr>
              <a:t>SYN </a:t>
            </a:r>
          </a:p>
          <a:p>
            <a:r>
              <a:rPr lang="da-DK" sz="2400" b="1" dirty="0">
                <a:solidFill>
                  <a:srgbClr val="FF0000"/>
                </a:solidFill>
              </a:rPr>
              <a:t> og</a:t>
            </a:r>
          </a:p>
          <a:p>
            <a:r>
              <a:rPr lang="da-DK" sz="2400" b="1" dirty="0">
                <a:solidFill>
                  <a:srgbClr val="FF0000"/>
                </a:solidFill>
              </a:rPr>
              <a:t>STØJ</a:t>
            </a:r>
          </a:p>
        </p:txBody>
      </p:sp>
    </p:spTree>
    <p:extLst>
      <p:ext uri="{BB962C8B-B14F-4D97-AF65-F5344CB8AC3E}">
        <p14:creationId xmlns:p14="http://schemas.microsoft.com/office/powerpoint/2010/main" val="312113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gebenet trekant 3">
            <a:extLst>
              <a:ext uri="{FF2B5EF4-FFF2-40B4-BE49-F238E27FC236}">
                <a16:creationId xmlns:a16="http://schemas.microsoft.com/office/drawing/2014/main" id="{418AAAC6-DD27-B4DF-8D36-3CE8C927A351}"/>
              </a:ext>
            </a:extLst>
          </p:cNvPr>
          <p:cNvSpPr/>
          <p:nvPr/>
        </p:nvSpPr>
        <p:spPr>
          <a:xfrm flipH="1">
            <a:off x="8977745" y="4049486"/>
            <a:ext cx="83128" cy="106878"/>
          </a:xfrm>
          <a:prstGeom prst="triangle">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7" name="Titel 26">
            <a:extLst>
              <a:ext uri="{FF2B5EF4-FFF2-40B4-BE49-F238E27FC236}">
                <a16:creationId xmlns:a16="http://schemas.microsoft.com/office/drawing/2014/main" id="{F945C973-74D9-572E-BE9C-AB4D23E215DB}"/>
              </a:ext>
            </a:extLst>
          </p:cNvPr>
          <p:cNvSpPr>
            <a:spLocks noGrp="1"/>
          </p:cNvSpPr>
          <p:nvPr>
            <p:ph type="title"/>
          </p:nvPr>
        </p:nvSpPr>
        <p:spPr>
          <a:xfrm>
            <a:off x="-43020" y="-22978"/>
            <a:ext cx="12203643" cy="1325563"/>
          </a:xfrm>
          <a:solidFill>
            <a:schemeClr val="bg1"/>
          </a:solidFill>
        </p:spPr>
        <p:txBody>
          <a:bodyPr>
            <a:normAutofit/>
          </a:bodyPr>
          <a:lstStyle/>
          <a:p>
            <a:r>
              <a:rPr lang="da-DK" b="1" dirty="0">
                <a:latin typeface="+mn-lt"/>
              </a:rPr>
              <a:t>   BEGRÆNSEDE KLAGEMULIGHEDER OVER STØJ</a:t>
            </a:r>
          </a:p>
        </p:txBody>
      </p:sp>
      <p:sp>
        <p:nvSpPr>
          <p:cNvPr id="29" name="Tekstfelt 28">
            <a:extLst>
              <a:ext uri="{FF2B5EF4-FFF2-40B4-BE49-F238E27FC236}">
                <a16:creationId xmlns:a16="http://schemas.microsoft.com/office/drawing/2014/main" id="{66B34C32-9FB9-612E-3925-76751B81F005}"/>
              </a:ext>
            </a:extLst>
          </p:cNvPr>
          <p:cNvSpPr txBox="1"/>
          <p:nvPr/>
        </p:nvSpPr>
        <p:spPr>
          <a:xfrm>
            <a:off x="11256997" y="104584"/>
            <a:ext cx="820208" cy="461665"/>
          </a:xfrm>
          <a:prstGeom prst="rect">
            <a:avLst/>
          </a:prstGeom>
          <a:noFill/>
        </p:spPr>
        <p:txBody>
          <a:bodyPr wrap="square" rtlCol="0">
            <a:spAutoFit/>
          </a:bodyPr>
          <a:lstStyle/>
          <a:p>
            <a:r>
              <a:rPr lang="da-DK" sz="2400" b="1" dirty="0">
                <a:solidFill>
                  <a:srgbClr val="FF0000"/>
                </a:solidFill>
              </a:rPr>
              <a:t>STØJ</a:t>
            </a:r>
          </a:p>
        </p:txBody>
      </p:sp>
      <p:sp>
        <p:nvSpPr>
          <p:cNvPr id="32" name="Tekstfelt 31">
            <a:extLst>
              <a:ext uri="{FF2B5EF4-FFF2-40B4-BE49-F238E27FC236}">
                <a16:creationId xmlns:a16="http://schemas.microsoft.com/office/drawing/2014/main" id="{C733AA56-0222-7054-FD52-74E8E552F308}"/>
              </a:ext>
            </a:extLst>
          </p:cNvPr>
          <p:cNvSpPr txBox="1"/>
          <p:nvPr/>
        </p:nvSpPr>
        <p:spPr>
          <a:xfrm>
            <a:off x="10172429" y="5607852"/>
            <a:ext cx="1820359" cy="369332"/>
          </a:xfrm>
          <a:prstGeom prst="rect">
            <a:avLst/>
          </a:prstGeom>
          <a:noFill/>
        </p:spPr>
        <p:txBody>
          <a:bodyPr wrap="square" rtlCol="0">
            <a:spAutoFit/>
          </a:bodyPr>
          <a:lstStyle/>
          <a:p>
            <a:r>
              <a:rPr lang="da-DK" dirty="0" err="1"/>
              <a:t>Eurowind</a:t>
            </a:r>
            <a:r>
              <a:rPr lang="da-DK" dirty="0"/>
              <a:t> Energy</a:t>
            </a:r>
          </a:p>
        </p:txBody>
      </p:sp>
      <p:sp>
        <p:nvSpPr>
          <p:cNvPr id="60" name="Tekstfelt 59">
            <a:extLst>
              <a:ext uri="{FF2B5EF4-FFF2-40B4-BE49-F238E27FC236}">
                <a16:creationId xmlns:a16="http://schemas.microsoft.com/office/drawing/2014/main" id="{679A685E-037E-883B-31E0-DC84E5133DBA}"/>
              </a:ext>
            </a:extLst>
          </p:cNvPr>
          <p:cNvSpPr txBox="1"/>
          <p:nvPr/>
        </p:nvSpPr>
        <p:spPr>
          <a:xfrm>
            <a:off x="185107" y="6235914"/>
            <a:ext cx="11975516" cy="369332"/>
          </a:xfrm>
          <a:prstGeom prst="rect">
            <a:avLst/>
          </a:prstGeom>
          <a:noFill/>
        </p:spPr>
        <p:txBody>
          <a:bodyPr wrap="square">
            <a:spAutoFit/>
          </a:bodyPr>
          <a:lstStyle/>
          <a:p>
            <a:pPr algn="ctr"/>
            <a:r>
              <a:rPr lang="da-DK" sz="1800" b="1" dirty="0"/>
              <a:t>- </a:t>
            </a:r>
            <a:r>
              <a:rPr lang="da-DK" b="1" dirty="0"/>
              <a:t>H</a:t>
            </a:r>
            <a:r>
              <a:rPr lang="da-DK" sz="1800" b="1" dirty="0"/>
              <a:t>vis støjgrænsen  bliver overtrådt ved fx 4 m/s,  så afviser kommunen en klage</a:t>
            </a:r>
            <a:endParaRPr lang="da-DK" dirty="0"/>
          </a:p>
        </p:txBody>
      </p:sp>
      <p:pic>
        <p:nvPicPr>
          <p:cNvPr id="2" name="Billede 1">
            <a:extLst>
              <a:ext uri="{FF2B5EF4-FFF2-40B4-BE49-F238E27FC236}">
                <a16:creationId xmlns:a16="http://schemas.microsoft.com/office/drawing/2014/main" id="{840093E0-5301-0F83-40EE-E6A5D56A4D76}"/>
              </a:ext>
            </a:extLst>
          </p:cNvPr>
          <p:cNvPicPr>
            <a:picLocks noChangeAspect="1"/>
          </p:cNvPicPr>
          <p:nvPr/>
        </p:nvPicPr>
        <p:blipFill rotWithShape="1">
          <a:blip r:embed="rId3"/>
          <a:srcRect l="40983" t="29884" r="19175" b="16252"/>
          <a:stretch/>
        </p:blipFill>
        <p:spPr bwMode="auto">
          <a:xfrm>
            <a:off x="5430164" y="899578"/>
            <a:ext cx="6971109" cy="5300460"/>
          </a:xfrm>
          <a:prstGeom prst="rect">
            <a:avLst/>
          </a:prstGeom>
          <a:ln>
            <a:noFill/>
          </a:ln>
          <a:extLst>
            <a:ext uri="{53640926-AAD7-44D8-BBD7-CCE9431645EC}">
              <a14:shadowObscured xmlns:a14="http://schemas.microsoft.com/office/drawing/2010/main"/>
            </a:ext>
          </a:extLst>
        </p:spPr>
      </p:pic>
      <p:sp>
        <p:nvSpPr>
          <p:cNvPr id="3" name="Tekstfelt 2">
            <a:extLst>
              <a:ext uri="{FF2B5EF4-FFF2-40B4-BE49-F238E27FC236}">
                <a16:creationId xmlns:a16="http://schemas.microsoft.com/office/drawing/2014/main" id="{AAFDA2CB-6B74-05F4-68BD-45F0EB29E7E3}"/>
              </a:ext>
            </a:extLst>
          </p:cNvPr>
          <p:cNvSpPr txBox="1"/>
          <p:nvPr/>
        </p:nvSpPr>
        <p:spPr>
          <a:xfrm>
            <a:off x="-337468" y="1198292"/>
            <a:ext cx="6800081" cy="1200329"/>
          </a:xfrm>
          <a:prstGeom prst="rect">
            <a:avLst/>
          </a:prstGeom>
          <a:solidFill>
            <a:schemeClr val="bg2"/>
          </a:solidFill>
        </p:spPr>
        <p:txBody>
          <a:bodyPr wrap="square" rtlCol="0">
            <a:spAutoFit/>
          </a:bodyPr>
          <a:lstStyle/>
          <a:p>
            <a:r>
              <a:rPr lang="da-DK" sz="2400" b="1" dirty="0"/>
              <a:t>       - der kan nemlig ikke klages over støj ved </a:t>
            </a:r>
            <a:r>
              <a:rPr lang="da-DK" sz="2400" b="1" u="sng" dirty="0"/>
              <a:t>andre</a:t>
            </a:r>
            <a:r>
              <a:rPr lang="da-DK" sz="2400" b="1" dirty="0"/>
              <a:t> </a:t>
            </a:r>
          </a:p>
          <a:p>
            <a:pPr algn="ctr"/>
            <a:r>
              <a:rPr lang="da-DK" sz="2400" b="1" dirty="0"/>
              <a:t>       vindhastigheder end præcis</a:t>
            </a:r>
          </a:p>
          <a:p>
            <a:pPr algn="ctr"/>
            <a:r>
              <a:rPr lang="da-DK" sz="2400" b="1" dirty="0"/>
              <a:t> 6 m/s og 8 m/s  </a:t>
            </a:r>
            <a:r>
              <a:rPr lang="da-DK" b="1" dirty="0"/>
              <a:t> </a:t>
            </a:r>
          </a:p>
        </p:txBody>
      </p:sp>
      <p:sp>
        <p:nvSpPr>
          <p:cNvPr id="6" name="Tekstfelt 5">
            <a:extLst>
              <a:ext uri="{FF2B5EF4-FFF2-40B4-BE49-F238E27FC236}">
                <a16:creationId xmlns:a16="http://schemas.microsoft.com/office/drawing/2014/main" id="{A6A461AD-8A18-2F13-1A9F-86429978A8F5}"/>
              </a:ext>
            </a:extLst>
          </p:cNvPr>
          <p:cNvSpPr txBox="1"/>
          <p:nvPr/>
        </p:nvSpPr>
        <p:spPr>
          <a:xfrm>
            <a:off x="999824" y="3224725"/>
            <a:ext cx="5666192" cy="369332"/>
          </a:xfrm>
          <a:prstGeom prst="rect">
            <a:avLst/>
          </a:prstGeom>
          <a:noFill/>
        </p:spPr>
        <p:txBody>
          <a:bodyPr wrap="square" rtlCol="0">
            <a:spAutoFit/>
          </a:bodyPr>
          <a:lstStyle/>
          <a:p>
            <a:pPr algn="ctr"/>
            <a:r>
              <a:rPr lang="da-DK" b="1" dirty="0"/>
              <a:t> STØJ OG VINDMØLLER  </a:t>
            </a:r>
            <a:r>
              <a:rPr lang="da-DK" sz="1600" dirty="0" err="1"/>
              <a:t>Eurowind</a:t>
            </a:r>
            <a:r>
              <a:rPr lang="da-DK" sz="1600" dirty="0"/>
              <a:t> </a:t>
            </a:r>
            <a:r>
              <a:rPr lang="da-DK" sz="1600" dirty="0" err="1"/>
              <a:t>Energy’s</a:t>
            </a:r>
            <a:r>
              <a:rPr lang="da-DK" sz="1600" dirty="0"/>
              <a:t> beregninger</a:t>
            </a:r>
            <a:endParaRPr lang="da-DK" dirty="0"/>
          </a:p>
        </p:txBody>
      </p:sp>
      <p:graphicFrame>
        <p:nvGraphicFramePr>
          <p:cNvPr id="7" name="Tabel 33">
            <a:extLst>
              <a:ext uri="{FF2B5EF4-FFF2-40B4-BE49-F238E27FC236}">
                <a16:creationId xmlns:a16="http://schemas.microsoft.com/office/drawing/2014/main" id="{97800381-D594-B8E7-38C1-631A04B2E8C6}"/>
              </a:ext>
            </a:extLst>
          </p:cNvPr>
          <p:cNvGraphicFramePr>
            <a:graphicFrameLocks noGrp="1"/>
          </p:cNvGraphicFramePr>
          <p:nvPr>
            <p:extLst>
              <p:ext uri="{D42A27DB-BD31-4B8C-83A1-F6EECF244321}">
                <p14:modId xmlns:p14="http://schemas.microsoft.com/office/powerpoint/2010/main" val="3139434486"/>
              </p:ext>
            </p:extLst>
          </p:nvPr>
        </p:nvGraphicFramePr>
        <p:xfrm>
          <a:off x="0" y="4645919"/>
          <a:ext cx="6757061" cy="1087740"/>
        </p:xfrm>
        <a:graphic>
          <a:graphicData uri="http://schemas.openxmlformats.org/drawingml/2006/table">
            <a:tbl>
              <a:tblPr firstRow="1" bandRow="1">
                <a:tableStyleId>{5C22544A-7EE6-4342-B048-85BDC9FD1C3A}</a:tableStyleId>
              </a:tblPr>
              <a:tblGrid>
                <a:gridCol w="2252354">
                  <a:extLst>
                    <a:ext uri="{9D8B030D-6E8A-4147-A177-3AD203B41FA5}">
                      <a16:colId xmlns:a16="http://schemas.microsoft.com/office/drawing/2014/main" val="199302407"/>
                    </a:ext>
                  </a:extLst>
                </a:gridCol>
                <a:gridCol w="2776758">
                  <a:extLst>
                    <a:ext uri="{9D8B030D-6E8A-4147-A177-3AD203B41FA5}">
                      <a16:colId xmlns:a16="http://schemas.microsoft.com/office/drawing/2014/main" val="1775921135"/>
                    </a:ext>
                  </a:extLst>
                </a:gridCol>
                <a:gridCol w="1727949">
                  <a:extLst>
                    <a:ext uri="{9D8B030D-6E8A-4147-A177-3AD203B41FA5}">
                      <a16:colId xmlns:a16="http://schemas.microsoft.com/office/drawing/2014/main" val="3742533282"/>
                    </a:ext>
                  </a:extLst>
                </a:gridCol>
              </a:tblGrid>
              <a:tr h="360990">
                <a:tc>
                  <a:txBody>
                    <a:bodyPr/>
                    <a:lstStyle/>
                    <a:p>
                      <a:pPr algn="l"/>
                      <a:r>
                        <a:rPr lang="da-DK" sz="1600" b="0" dirty="0"/>
                        <a:t>Støjkrav max    i        by</a:t>
                      </a:r>
                    </a:p>
                  </a:txBody>
                  <a:tcPr/>
                </a:tc>
                <a:tc>
                  <a:txBody>
                    <a:bodyPr/>
                    <a:lstStyle/>
                    <a:p>
                      <a:r>
                        <a:rPr lang="da-DK" sz="1600" b="0" dirty="0"/>
                        <a:t>Støjkrav max    i     åbent land</a:t>
                      </a:r>
                      <a:r>
                        <a:rPr lang="da-DK" dirty="0"/>
                        <a:t> </a:t>
                      </a:r>
                    </a:p>
                  </a:txBody>
                  <a:tcPr/>
                </a:tc>
                <a:tc>
                  <a:txBody>
                    <a:bodyPr/>
                    <a:lstStyle/>
                    <a:p>
                      <a:r>
                        <a:rPr lang="da-DK" sz="1600" b="0" dirty="0"/>
                        <a:t>Lavfrekvent støj</a:t>
                      </a:r>
                    </a:p>
                  </a:txBody>
                  <a:tcPr/>
                </a:tc>
                <a:extLst>
                  <a:ext uri="{0D108BD9-81ED-4DB2-BD59-A6C34878D82A}">
                    <a16:rowId xmlns:a16="http://schemas.microsoft.com/office/drawing/2014/main" val="4072192514"/>
                  </a:ext>
                </a:extLst>
              </a:tr>
              <a:tr h="360990">
                <a:tc>
                  <a:txBody>
                    <a:bodyPr/>
                    <a:lstStyle/>
                    <a:p>
                      <a:pPr algn="l"/>
                      <a:r>
                        <a:rPr lang="da-DK" sz="1600" dirty="0"/>
                        <a:t>      </a:t>
                      </a:r>
                      <a:r>
                        <a:rPr lang="da-DK" sz="1600" b="1" dirty="0"/>
                        <a:t>Vind </a:t>
                      </a:r>
                      <a:r>
                        <a:rPr lang="da-DK" sz="1600" b="1" u="sng" dirty="0"/>
                        <a:t>6 </a:t>
                      </a:r>
                      <a:r>
                        <a:rPr lang="da-DK" sz="1600" b="1" u="none" dirty="0"/>
                        <a:t>m/s</a:t>
                      </a:r>
                      <a:r>
                        <a:rPr lang="da-DK" sz="1600" b="1" dirty="0"/>
                        <a:t>:  37dB </a:t>
                      </a:r>
                    </a:p>
                  </a:txBody>
                  <a:tcPr/>
                </a:tc>
                <a:tc>
                  <a:txBody>
                    <a:bodyPr/>
                    <a:lstStyle/>
                    <a:p>
                      <a:pPr algn="ctr"/>
                      <a:r>
                        <a:rPr lang="da-DK" sz="1600" b="1" dirty="0"/>
                        <a:t>Vind </a:t>
                      </a:r>
                      <a:r>
                        <a:rPr lang="da-DK" sz="1600" b="1" u="sng" dirty="0"/>
                        <a:t>6 </a:t>
                      </a:r>
                      <a:r>
                        <a:rPr lang="da-DK" sz="1600" b="1" u="none" dirty="0"/>
                        <a:t>m/s:</a:t>
                      </a:r>
                      <a:r>
                        <a:rPr lang="da-DK" sz="1600" b="1" dirty="0"/>
                        <a:t>  42dB </a:t>
                      </a:r>
                    </a:p>
                  </a:txBody>
                  <a:tcPr/>
                </a:tc>
                <a:tc>
                  <a:txBody>
                    <a:bodyPr/>
                    <a:lstStyle/>
                    <a:p>
                      <a:pPr algn="ctr"/>
                      <a:r>
                        <a:rPr lang="da-DK" sz="1600" b="1" dirty="0"/>
                        <a:t>Vind </a:t>
                      </a:r>
                      <a:r>
                        <a:rPr lang="da-DK" sz="1600" b="1" u="sng" dirty="0"/>
                        <a:t>6 </a:t>
                      </a:r>
                      <a:r>
                        <a:rPr lang="da-DK" sz="1600" b="1" u="none" dirty="0"/>
                        <a:t>m/s</a:t>
                      </a:r>
                      <a:r>
                        <a:rPr lang="da-DK" sz="1600" b="1" dirty="0"/>
                        <a:t>: 20 dB</a:t>
                      </a:r>
                    </a:p>
                  </a:txBody>
                  <a:tcPr/>
                </a:tc>
                <a:extLst>
                  <a:ext uri="{0D108BD9-81ED-4DB2-BD59-A6C34878D82A}">
                    <a16:rowId xmlns:a16="http://schemas.microsoft.com/office/drawing/2014/main" val="1797966631"/>
                  </a:ext>
                </a:extLst>
              </a:tr>
              <a:tr h="360990">
                <a:tc>
                  <a:txBody>
                    <a:bodyPr/>
                    <a:lstStyle/>
                    <a:p>
                      <a:pPr algn="ctr"/>
                      <a:r>
                        <a:rPr lang="da-DK" sz="1600" b="1" dirty="0"/>
                        <a:t>Vind</a:t>
                      </a:r>
                      <a:r>
                        <a:rPr lang="da-DK" sz="1600" b="1" u="sng" dirty="0"/>
                        <a:t> 8</a:t>
                      </a:r>
                      <a:r>
                        <a:rPr lang="da-DK" sz="1600" b="1" u="none" dirty="0"/>
                        <a:t> m/s</a:t>
                      </a:r>
                      <a:r>
                        <a:rPr lang="da-DK" sz="1600" b="1" dirty="0"/>
                        <a:t>:  39dB</a:t>
                      </a:r>
                    </a:p>
                  </a:txBody>
                  <a:tcPr/>
                </a:tc>
                <a:tc>
                  <a:txBody>
                    <a:bodyPr/>
                    <a:lstStyle/>
                    <a:p>
                      <a:pPr algn="ctr"/>
                      <a:r>
                        <a:rPr lang="da-DK" sz="1600" b="1" dirty="0"/>
                        <a:t>Vind </a:t>
                      </a:r>
                      <a:r>
                        <a:rPr lang="da-DK" sz="1600" b="1" u="sng" dirty="0"/>
                        <a:t>8</a:t>
                      </a:r>
                      <a:r>
                        <a:rPr lang="da-DK" sz="1600" b="1" dirty="0"/>
                        <a:t> m/s:  44dB</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600" b="1" dirty="0"/>
                        <a:t>Vind </a:t>
                      </a:r>
                      <a:r>
                        <a:rPr lang="da-DK" sz="1600" b="1" u="sng" dirty="0"/>
                        <a:t>8</a:t>
                      </a:r>
                      <a:r>
                        <a:rPr lang="da-DK" sz="1600" b="1" dirty="0"/>
                        <a:t> m/s: 20 dB</a:t>
                      </a:r>
                      <a:endParaRPr lang="da-DK" sz="1600" b="0" dirty="0"/>
                    </a:p>
                  </a:txBody>
                  <a:tcPr/>
                </a:tc>
                <a:extLst>
                  <a:ext uri="{0D108BD9-81ED-4DB2-BD59-A6C34878D82A}">
                    <a16:rowId xmlns:a16="http://schemas.microsoft.com/office/drawing/2014/main" val="544919223"/>
                  </a:ext>
                </a:extLst>
              </a:tr>
            </a:tbl>
          </a:graphicData>
        </a:graphic>
      </p:graphicFrame>
      <p:sp>
        <p:nvSpPr>
          <p:cNvPr id="10" name="Tekstfelt 9">
            <a:extLst>
              <a:ext uri="{FF2B5EF4-FFF2-40B4-BE49-F238E27FC236}">
                <a16:creationId xmlns:a16="http://schemas.microsoft.com/office/drawing/2014/main" id="{36785A6D-1538-1F28-092A-8EC5D9941D5F}"/>
              </a:ext>
            </a:extLst>
          </p:cNvPr>
          <p:cNvSpPr txBox="1"/>
          <p:nvPr/>
        </p:nvSpPr>
        <p:spPr>
          <a:xfrm>
            <a:off x="4259926" y="4286878"/>
            <a:ext cx="2850078" cy="323165"/>
          </a:xfrm>
          <a:prstGeom prst="rect">
            <a:avLst/>
          </a:prstGeom>
          <a:noFill/>
        </p:spPr>
        <p:txBody>
          <a:bodyPr wrap="square" rtlCol="0">
            <a:spAutoFit/>
          </a:bodyPr>
          <a:lstStyle/>
          <a:p>
            <a:endParaRPr lang="da-DK" sz="1500" dirty="0"/>
          </a:p>
        </p:txBody>
      </p:sp>
      <p:sp>
        <p:nvSpPr>
          <p:cNvPr id="11" name="Tekstfelt 10">
            <a:extLst>
              <a:ext uri="{FF2B5EF4-FFF2-40B4-BE49-F238E27FC236}">
                <a16:creationId xmlns:a16="http://schemas.microsoft.com/office/drawing/2014/main" id="{8FFD10B3-8948-3AF4-D571-33CBB7C3AD51}"/>
              </a:ext>
            </a:extLst>
          </p:cNvPr>
          <p:cNvSpPr txBox="1"/>
          <p:nvPr/>
        </p:nvSpPr>
        <p:spPr>
          <a:xfrm>
            <a:off x="10042785" y="4102925"/>
            <a:ext cx="1376576" cy="646331"/>
          </a:xfrm>
          <a:prstGeom prst="rect">
            <a:avLst/>
          </a:prstGeom>
          <a:noFill/>
        </p:spPr>
        <p:txBody>
          <a:bodyPr wrap="square" rtlCol="0">
            <a:spAutoFit/>
          </a:bodyPr>
          <a:lstStyle/>
          <a:p>
            <a:r>
              <a:rPr lang="da-DK" b="1" dirty="0"/>
              <a:t>Alle støjkrav overskrides</a:t>
            </a:r>
          </a:p>
        </p:txBody>
      </p:sp>
    </p:spTree>
    <p:extLst>
      <p:ext uri="{BB962C8B-B14F-4D97-AF65-F5344CB8AC3E}">
        <p14:creationId xmlns:p14="http://schemas.microsoft.com/office/powerpoint/2010/main" val="281308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11">
                                            <p:txEl>
                                              <p:pRg st="0" end="0"/>
                                            </p:txEl>
                                          </p:spTgt>
                                        </p:tgtEl>
                                        <p:attrNameLst>
                                          <p:attrName>style.visibility</p:attrName>
                                        </p:attrNameLst>
                                      </p:cBhvr>
                                      <p:to>
                                        <p:strVal val="visible"/>
                                      </p:to>
                                    </p:set>
                                    <p:animEffect transition="in" filter="fade">
                                      <p:cBhvr>
                                        <p:cTn id="11" dur="1000"/>
                                        <p:tgtEl>
                                          <p:spTgt spid="11">
                                            <p:txEl>
                                              <p:pRg st="0" end="0"/>
                                            </p:txEl>
                                          </p:spTgt>
                                        </p:tgtEl>
                                      </p:cBhvr>
                                    </p:animEffect>
                                    <p:anim calcmode="lin" valueType="num">
                                      <p:cBhvr>
                                        <p:cTn id="12"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3"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kstfelt 17">
            <a:extLst>
              <a:ext uri="{FF2B5EF4-FFF2-40B4-BE49-F238E27FC236}">
                <a16:creationId xmlns:a16="http://schemas.microsoft.com/office/drawing/2014/main" id="{FD4EC952-BB1A-663D-554A-5998BE74A88A}"/>
              </a:ext>
            </a:extLst>
          </p:cNvPr>
          <p:cNvSpPr txBox="1"/>
          <p:nvPr/>
        </p:nvSpPr>
        <p:spPr>
          <a:xfrm>
            <a:off x="39388" y="993893"/>
            <a:ext cx="10543142" cy="276999"/>
          </a:xfrm>
          <a:prstGeom prst="rect">
            <a:avLst/>
          </a:prstGeom>
          <a:solidFill>
            <a:schemeClr val="bg1"/>
          </a:solidFill>
        </p:spPr>
        <p:txBody>
          <a:bodyPr wrap="square" rtlCol="0">
            <a:spAutoFit/>
          </a:bodyPr>
          <a:lstStyle/>
          <a:p>
            <a:endParaRPr lang="da-DK" sz="1200" dirty="0"/>
          </a:p>
        </p:txBody>
      </p:sp>
      <p:sp>
        <p:nvSpPr>
          <p:cNvPr id="3" name="Tekstfelt 2">
            <a:extLst>
              <a:ext uri="{FF2B5EF4-FFF2-40B4-BE49-F238E27FC236}">
                <a16:creationId xmlns:a16="http://schemas.microsoft.com/office/drawing/2014/main" id="{B2680291-7158-8E03-4023-62265126404C}"/>
              </a:ext>
            </a:extLst>
          </p:cNvPr>
          <p:cNvSpPr txBox="1"/>
          <p:nvPr/>
        </p:nvSpPr>
        <p:spPr>
          <a:xfrm>
            <a:off x="10582530" y="238377"/>
            <a:ext cx="1807450" cy="369332"/>
          </a:xfrm>
          <a:prstGeom prst="rect">
            <a:avLst/>
          </a:prstGeom>
          <a:noFill/>
        </p:spPr>
        <p:txBody>
          <a:bodyPr wrap="square" rtlCol="0">
            <a:spAutoFit/>
          </a:bodyPr>
          <a:lstStyle/>
          <a:p>
            <a:r>
              <a:rPr lang="da-DK" dirty="0">
                <a:solidFill>
                  <a:srgbClr val="FF0000"/>
                </a:solidFill>
              </a:rPr>
              <a:t>3.SYN OG STØJ</a:t>
            </a:r>
          </a:p>
        </p:txBody>
      </p:sp>
      <p:sp>
        <p:nvSpPr>
          <p:cNvPr id="11" name="Tekstfelt 10">
            <a:extLst>
              <a:ext uri="{FF2B5EF4-FFF2-40B4-BE49-F238E27FC236}">
                <a16:creationId xmlns:a16="http://schemas.microsoft.com/office/drawing/2014/main" id="{B4AE56E8-E0F7-0974-157D-088E4521B723}"/>
              </a:ext>
            </a:extLst>
          </p:cNvPr>
          <p:cNvSpPr txBox="1"/>
          <p:nvPr/>
        </p:nvSpPr>
        <p:spPr>
          <a:xfrm>
            <a:off x="39388" y="65497"/>
            <a:ext cx="12113224" cy="1508105"/>
          </a:xfrm>
          <a:prstGeom prst="rect">
            <a:avLst/>
          </a:prstGeom>
          <a:solidFill>
            <a:schemeClr val="bg1"/>
          </a:solidFill>
        </p:spPr>
        <p:txBody>
          <a:bodyPr wrap="square" rtlCol="0">
            <a:spAutoFit/>
          </a:bodyPr>
          <a:lstStyle/>
          <a:p>
            <a:pPr algn="ctr"/>
            <a:r>
              <a:rPr lang="da-DK" sz="3600" b="1" dirty="0">
                <a:solidFill>
                  <a:srgbClr val="333333"/>
                </a:solidFill>
                <a:effectLst/>
                <a:ea typeface="Times New Roman" panose="02020603050405020304" pitchFamily="18" charset="0"/>
              </a:rPr>
              <a:t>Lavfrekvent</a:t>
            </a:r>
            <a:r>
              <a:rPr lang="da-DK" sz="3600" dirty="0">
                <a:solidFill>
                  <a:srgbClr val="333333"/>
                </a:solidFill>
                <a:effectLst/>
                <a:ea typeface="Times New Roman" panose="02020603050405020304" pitchFamily="18" charset="0"/>
              </a:rPr>
              <a:t> STØJ GENERER ALLE-</a:t>
            </a:r>
          </a:p>
          <a:p>
            <a:pPr algn="ctr"/>
            <a:r>
              <a:rPr lang="da-DK" sz="2000" dirty="0"/>
              <a:t>Forskningsresultater ved</a:t>
            </a:r>
            <a:r>
              <a:rPr lang="da-DK" sz="2000" dirty="0">
                <a:solidFill>
                  <a:srgbClr val="333333"/>
                </a:solidFill>
                <a:effectLst/>
                <a:ea typeface="Calibri" panose="020F0502020204030204" pitchFamily="34" charset="0"/>
              </a:rPr>
              <a:t> Henrik Møller og Christian Sejer Pedersen. </a:t>
            </a:r>
            <a:r>
              <a:rPr lang="da-DK" sz="2000" dirty="0"/>
              <a:t>Videnskab.dk  2011</a:t>
            </a:r>
            <a:endParaRPr lang="da-DK" sz="2000" dirty="0">
              <a:solidFill>
                <a:srgbClr val="333333"/>
              </a:solidFill>
              <a:effectLst/>
              <a:ea typeface="Times New Roman" panose="02020603050405020304" pitchFamily="18" charset="0"/>
            </a:endParaRPr>
          </a:p>
          <a:p>
            <a:pPr algn="ctr"/>
            <a:r>
              <a:rPr lang="da-DK" sz="3600" dirty="0">
                <a:effectLst/>
                <a:ea typeface="Times New Roman" panose="02020603050405020304" pitchFamily="18" charset="0"/>
                <a:cs typeface="Times New Roman" panose="02020603050405020304" pitchFamily="18" charset="0"/>
              </a:rPr>
              <a:t>      </a:t>
            </a:r>
            <a:r>
              <a:rPr lang="da-DK" dirty="0"/>
              <a:t>                   </a:t>
            </a:r>
            <a:endParaRPr lang="da-DK" dirty="0">
              <a:solidFill>
                <a:srgbClr val="333333"/>
              </a:solidFill>
              <a:effectLst/>
              <a:latin typeface="Times New Roman" panose="02020603050405020304" pitchFamily="18" charset="0"/>
              <a:ea typeface="Times New Roman" panose="02020603050405020304" pitchFamily="18" charset="0"/>
            </a:endParaRPr>
          </a:p>
        </p:txBody>
      </p:sp>
      <p:pic>
        <p:nvPicPr>
          <p:cNvPr id="29" name="Picture 1" descr="Diagram&#10;&#10;Description automatically generated">
            <a:extLst>
              <a:ext uri="{FF2B5EF4-FFF2-40B4-BE49-F238E27FC236}">
                <a16:creationId xmlns:a16="http://schemas.microsoft.com/office/drawing/2014/main" id="{DE552E61-1C8D-0E33-B83C-06364F9B36A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28" r="20779"/>
          <a:stretch/>
        </p:blipFill>
        <p:spPr bwMode="auto">
          <a:xfrm>
            <a:off x="2212791" y="1822770"/>
            <a:ext cx="6196335" cy="5035230"/>
          </a:xfrm>
          <a:prstGeom prst="rect">
            <a:avLst/>
          </a:prstGeom>
          <a:noFill/>
          <a:extLst>
            <a:ext uri="{909E8E84-426E-40DD-AFC4-6F175D3DCCD1}">
              <a14:hiddenFill xmlns:a14="http://schemas.microsoft.com/office/drawing/2010/main">
                <a:solidFill>
                  <a:srgbClr val="FFFFFF"/>
                </a:solidFill>
              </a14:hiddenFill>
            </a:ext>
          </a:extLst>
        </p:spPr>
      </p:pic>
      <p:sp>
        <p:nvSpPr>
          <p:cNvPr id="2" name="Tekstfelt 1">
            <a:extLst>
              <a:ext uri="{FF2B5EF4-FFF2-40B4-BE49-F238E27FC236}">
                <a16:creationId xmlns:a16="http://schemas.microsoft.com/office/drawing/2014/main" id="{A34477D4-288C-0AE3-13E4-DF15C58F55EF}"/>
              </a:ext>
            </a:extLst>
          </p:cNvPr>
          <p:cNvSpPr txBox="1"/>
          <p:nvPr/>
        </p:nvSpPr>
        <p:spPr>
          <a:xfrm>
            <a:off x="-95105" y="2307423"/>
            <a:ext cx="12152612" cy="830997"/>
          </a:xfrm>
          <a:prstGeom prst="rect">
            <a:avLst/>
          </a:prstGeom>
          <a:solidFill>
            <a:schemeClr val="bg1"/>
          </a:solidFill>
        </p:spPr>
        <p:txBody>
          <a:bodyPr wrap="square">
            <a:spAutoFit/>
          </a:bodyPr>
          <a:lstStyle/>
          <a:p>
            <a:pPr algn="ctr"/>
            <a:r>
              <a:rPr lang="da-DK" sz="2400" b="1" dirty="0">
                <a:solidFill>
                  <a:srgbClr val="333333"/>
                </a:solidFill>
                <a:ea typeface="Times New Roman" panose="02020603050405020304" pitchFamily="18" charset="0"/>
                <a:cs typeface="Times New Roman" panose="02020603050405020304" pitchFamily="18" charset="0"/>
              </a:rPr>
              <a:t>                     </a:t>
            </a:r>
            <a:r>
              <a:rPr lang="da-DK" sz="2400" b="1" dirty="0">
                <a:solidFill>
                  <a:srgbClr val="333333"/>
                </a:solidFill>
                <a:effectLst/>
                <a:ea typeface="Times New Roman" panose="02020603050405020304" pitchFamily="18" charset="0"/>
                <a:cs typeface="Times New Roman" panose="02020603050405020304" pitchFamily="18" charset="0"/>
              </a:rPr>
              <a:t>Lavfrekvent støj er blevet sammenlignet med den rungen, man fornemmer i</a:t>
            </a:r>
          </a:p>
          <a:p>
            <a:r>
              <a:rPr lang="da-DK" sz="2400" b="1" dirty="0">
                <a:solidFill>
                  <a:srgbClr val="333333"/>
                </a:solidFill>
                <a:ea typeface="Times New Roman" panose="02020603050405020304" pitchFamily="18" charset="0"/>
                <a:cs typeface="Times New Roman" panose="02020603050405020304" pitchFamily="18" charset="0"/>
              </a:rPr>
              <a:t>                           </a:t>
            </a:r>
            <a:r>
              <a:rPr lang="da-DK" sz="2400" b="1" dirty="0">
                <a:solidFill>
                  <a:srgbClr val="333333"/>
                </a:solidFill>
                <a:effectLst/>
                <a:ea typeface="Times New Roman" panose="02020603050405020304" pitchFamily="18" charset="0"/>
                <a:cs typeface="Times New Roman" panose="02020603050405020304" pitchFamily="18" charset="0"/>
              </a:rPr>
              <a:t> kroppen, når en lastbil i nærheden står i tomgang.</a:t>
            </a:r>
            <a:endParaRPr lang="da-DK" sz="2400" b="1" dirty="0">
              <a:effectLst/>
              <a:ea typeface="Calibri" panose="020F0502020204030204" pitchFamily="34" charset="0"/>
              <a:cs typeface="Times New Roman" panose="02020603050405020304" pitchFamily="18" charset="0"/>
            </a:endParaRPr>
          </a:p>
        </p:txBody>
      </p:sp>
      <p:sp>
        <p:nvSpPr>
          <p:cNvPr id="4" name="Tekstfelt 3">
            <a:extLst>
              <a:ext uri="{FF2B5EF4-FFF2-40B4-BE49-F238E27FC236}">
                <a16:creationId xmlns:a16="http://schemas.microsoft.com/office/drawing/2014/main" id="{3677101A-6948-09D3-638C-E07528943907}"/>
              </a:ext>
            </a:extLst>
          </p:cNvPr>
          <p:cNvSpPr txBox="1"/>
          <p:nvPr/>
        </p:nvSpPr>
        <p:spPr>
          <a:xfrm>
            <a:off x="-95105" y="1260983"/>
            <a:ext cx="12113224" cy="1046440"/>
          </a:xfrm>
          <a:prstGeom prst="rect">
            <a:avLst/>
          </a:prstGeom>
          <a:solidFill>
            <a:schemeClr val="bg1"/>
          </a:solidFill>
        </p:spPr>
        <p:txBody>
          <a:bodyPr wrap="square">
            <a:spAutoFit/>
          </a:bodyPr>
          <a:lstStyle/>
          <a:p>
            <a:r>
              <a:rPr lang="da-DK" sz="2400" b="1" dirty="0">
                <a:solidFill>
                  <a:srgbClr val="333333"/>
                </a:solidFill>
                <a:effectLst/>
                <a:ea typeface="Times New Roman" panose="02020603050405020304" pitchFamily="18" charset="0"/>
                <a:cs typeface="Times New Roman" panose="02020603050405020304" pitchFamily="18" charset="0"/>
              </a:rPr>
              <a:t>                            Lavfrekvent støj fra en stor vindmølle kan i modsætning til højfrekvent støj</a:t>
            </a:r>
          </a:p>
          <a:p>
            <a:r>
              <a:rPr lang="da-DK" sz="2400" b="1" dirty="0">
                <a:solidFill>
                  <a:srgbClr val="333333"/>
                </a:solidFill>
                <a:ea typeface="Times New Roman" panose="02020603050405020304" pitchFamily="18" charset="0"/>
                <a:cs typeface="Times New Roman" panose="02020603050405020304" pitchFamily="18" charset="0"/>
              </a:rPr>
              <a:t>                            </a:t>
            </a:r>
            <a:r>
              <a:rPr lang="da-DK" sz="2400" b="1" dirty="0">
                <a:solidFill>
                  <a:srgbClr val="333333"/>
                </a:solidFill>
                <a:effectLst/>
                <a:ea typeface="Times New Roman" panose="02020603050405020304" pitchFamily="18" charset="0"/>
                <a:cs typeface="Times New Roman" panose="02020603050405020304" pitchFamily="18" charset="0"/>
              </a:rPr>
              <a:t>rejse flere kilometer gennem luften, og den har let ved at trænge ind i huse</a:t>
            </a:r>
            <a:r>
              <a:rPr lang="da-DK" sz="1800" b="1"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 </a:t>
            </a:r>
          </a:p>
          <a:p>
            <a:endParaRPr lang="da-DK" sz="14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Tekstfelt 5">
            <a:extLst>
              <a:ext uri="{FF2B5EF4-FFF2-40B4-BE49-F238E27FC236}">
                <a16:creationId xmlns:a16="http://schemas.microsoft.com/office/drawing/2014/main" id="{96642D02-CB00-A294-559B-3C746E1A7AD1}"/>
              </a:ext>
            </a:extLst>
          </p:cNvPr>
          <p:cNvSpPr txBox="1"/>
          <p:nvPr/>
        </p:nvSpPr>
        <p:spPr>
          <a:xfrm>
            <a:off x="11212221" y="108304"/>
            <a:ext cx="805898" cy="461665"/>
          </a:xfrm>
          <a:prstGeom prst="rect">
            <a:avLst/>
          </a:prstGeom>
          <a:noFill/>
        </p:spPr>
        <p:txBody>
          <a:bodyPr wrap="square" rtlCol="0">
            <a:spAutoFit/>
          </a:bodyPr>
          <a:lstStyle/>
          <a:p>
            <a:r>
              <a:rPr lang="da-DK" sz="2400" b="1" dirty="0">
                <a:solidFill>
                  <a:srgbClr val="FF0000"/>
                </a:solidFill>
              </a:rPr>
              <a:t>STØJ</a:t>
            </a:r>
          </a:p>
        </p:txBody>
      </p:sp>
      <p:sp>
        <p:nvSpPr>
          <p:cNvPr id="8" name="Tekstfelt 7">
            <a:extLst>
              <a:ext uri="{FF2B5EF4-FFF2-40B4-BE49-F238E27FC236}">
                <a16:creationId xmlns:a16="http://schemas.microsoft.com/office/drawing/2014/main" id="{4BF503A5-CD74-800F-EF4F-35638DCE0B35}"/>
              </a:ext>
            </a:extLst>
          </p:cNvPr>
          <p:cNvSpPr txBox="1"/>
          <p:nvPr/>
        </p:nvSpPr>
        <p:spPr>
          <a:xfrm>
            <a:off x="39388" y="3130682"/>
            <a:ext cx="11978731" cy="1261884"/>
          </a:xfrm>
          <a:prstGeom prst="rect">
            <a:avLst/>
          </a:prstGeom>
          <a:solidFill>
            <a:schemeClr val="bg1"/>
          </a:solidFill>
        </p:spPr>
        <p:txBody>
          <a:bodyPr wrap="square" rtlCol="0">
            <a:spAutoFit/>
          </a:bodyPr>
          <a:lstStyle/>
          <a:p>
            <a:pPr algn="ctr"/>
            <a:r>
              <a:rPr lang="da-DK" sz="4000" b="1" dirty="0">
                <a:ea typeface="Times New Roman" panose="02020603050405020304" pitchFamily="18" charset="0"/>
                <a:cs typeface="Calibri" panose="020F0502020204030204" pitchFamily="34" charset="0"/>
              </a:rPr>
              <a:t>-Store</a:t>
            </a:r>
            <a:r>
              <a:rPr lang="da-DK" sz="4000" dirty="0">
                <a:ea typeface="Times New Roman" panose="02020603050405020304" pitchFamily="18" charset="0"/>
                <a:cs typeface="Calibri" panose="020F0502020204030204" pitchFamily="34" charset="0"/>
              </a:rPr>
              <a:t> vindmøller laver </a:t>
            </a:r>
            <a:r>
              <a:rPr lang="da-DK" sz="4000" b="1" dirty="0">
                <a:ea typeface="Times New Roman" panose="02020603050405020304" pitchFamily="18" charset="0"/>
                <a:cs typeface="Calibri" panose="020F0502020204030204" pitchFamily="34" charset="0"/>
              </a:rPr>
              <a:t>mest lavfrekvent</a:t>
            </a:r>
            <a:r>
              <a:rPr lang="da-DK" sz="4000" dirty="0">
                <a:ea typeface="Times New Roman" panose="02020603050405020304" pitchFamily="18" charset="0"/>
                <a:cs typeface="Calibri" panose="020F0502020204030204" pitchFamily="34" charset="0"/>
              </a:rPr>
              <a:t> støj-</a:t>
            </a:r>
          </a:p>
          <a:p>
            <a:pPr algn="ctr"/>
            <a:r>
              <a:rPr lang="da-DK" sz="1800" dirty="0">
                <a:solidFill>
                  <a:srgbClr val="333333"/>
                </a:solidFill>
                <a:ea typeface="Calibri" panose="020F0502020204030204" pitchFamily="34" charset="0"/>
              </a:rPr>
              <a:t>                                                                                                    </a:t>
            </a:r>
            <a:r>
              <a:rPr lang="da-DK" sz="1400" dirty="0">
                <a:solidFill>
                  <a:srgbClr val="333333"/>
                </a:solidFill>
                <a:ea typeface="Calibri" panose="020F0502020204030204" pitchFamily="34" charset="0"/>
              </a:rPr>
              <a:t>Henrik Møller og Christian Sejer Pedersen. </a:t>
            </a:r>
            <a:r>
              <a:rPr lang="da-DK" sz="1400" dirty="0"/>
              <a:t>Videnskab.dk  2011</a:t>
            </a:r>
            <a:endParaRPr lang="da-DK" sz="1400" dirty="0">
              <a:solidFill>
                <a:srgbClr val="333333"/>
              </a:solidFill>
              <a:ea typeface="Times New Roman" panose="02020603050405020304" pitchFamily="18" charset="0"/>
            </a:endParaRPr>
          </a:p>
          <a:p>
            <a:endParaRPr lang="da-DK" dirty="0"/>
          </a:p>
        </p:txBody>
      </p:sp>
    </p:spTree>
    <p:extLst>
      <p:ext uri="{BB962C8B-B14F-4D97-AF65-F5344CB8AC3E}">
        <p14:creationId xmlns:p14="http://schemas.microsoft.com/office/powerpoint/2010/main" val="1771094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278A8F87-189B-A6DB-4BE6-02822F21DF8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28" r="20779"/>
          <a:stretch/>
        </p:blipFill>
        <p:spPr bwMode="auto">
          <a:xfrm>
            <a:off x="78777" y="0"/>
            <a:ext cx="11788226" cy="6782729"/>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886AC2CC-EC03-55BA-89AC-FB79FEF6B445}"/>
              </a:ext>
            </a:extLst>
          </p:cNvPr>
          <p:cNvSpPr txBox="1"/>
          <p:nvPr/>
        </p:nvSpPr>
        <p:spPr>
          <a:xfrm>
            <a:off x="78777" y="1268135"/>
            <a:ext cx="12113224" cy="1731243"/>
          </a:xfrm>
          <a:prstGeom prst="rect">
            <a:avLst/>
          </a:prstGeom>
          <a:solidFill>
            <a:schemeClr val="bg1"/>
          </a:solidFill>
        </p:spPr>
        <p:txBody>
          <a:bodyPr wrap="square">
            <a:spAutoFit/>
          </a:bodyPr>
          <a:lstStyle/>
          <a:p>
            <a:r>
              <a:rPr lang="da-DK" sz="1800" dirty="0"/>
              <a:t>(BIAS) </a:t>
            </a:r>
            <a:r>
              <a:rPr lang="da-DK" i="1" dirty="0"/>
              <a:t>Landsforeningen for naboer til vindmøller </a:t>
            </a:r>
            <a:r>
              <a:rPr lang="da-DK" sz="2400" dirty="0"/>
              <a:t>Vindmøllenaboer betaler en </a:t>
            </a:r>
            <a:r>
              <a:rPr lang="da-DK" sz="2400" b="1" dirty="0"/>
              <a:t>høj pris </a:t>
            </a:r>
            <a:r>
              <a:rPr lang="da-DK" sz="2400" dirty="0"/>
              <a:t>– med </a:t>
            </a:r>
            <a:r>
              <a:rPr lang="da-DK" sz="2400" b="1" dirty="0"/>
              <a:t>mistrivsel</a:t>
            </a:r>
            <a:r>
              <a:rPr lang="da-DK" sz="2400" dirty="0"/>
              <a:t>, </a:t>
            </a:r>
            <a:r>
              <a:rPr lang="da-DK" sz="2400" b="1" dirty="0"/>
              <a:t>søvnmangel,</a:t>
            </a:r>
            <a:r>
              <a:rPr lang="da-DK" sz="2400" dirty="0"/>
              <a:t> forringet helbred og værdier. Følgende udsagn finder du i borgernes beretninger: ”Vi er tvunget til at flygte fra vores bolig, efter at vi i 2013 blev nabo til 6 store vindmøller” ”Vi er desperate, og vores liv er sat på standby.”</a:t>
            </a:r>
            <a:endParaRPr lang="da-DK" sz="1050" dirty="0"/>
          </a:p>
          <a:p>
            <a:endParaRPr lang="da-DK" sz="1050" dirty="0"/>
          </a:p>
        </p:txBody>
      </p:sp>
      <p:sp>
        <p:nvSpPr>
          <p:cNvPr id="6" name="Tekstfelt 5">
            <a:extLst>
              <a:ext uri="{FF2B5EF4-FFF2-40B4-BE49-F238E27FC236}">
                <a16:creationId xmlns:a16="http://schemas.microsoft.com/office/drawing/2014/main" id="{B20E516F-0BF9-18C3-0D36-B3391DB17ECA}"/>
              </a:ext>
            </a:extLst>
          </p:cNvPr>
          <p:cNvSpPr txBox="1"/>
          <p:nvPr/>
        </p:nvSpPr>
        <p:spPr>
          <a:xfrm>
            <a:off x="11212221" y="108304"/>
            <a:ext cx="805898" cy="461665"/>
          </a:xfrm>
          <a:prstGeom prst="rect">
            <a:avLst/>
          </a:prstGeom>
          <a:noFill/>
        </p:spPr>
        <p:txBody>
          <a:bodyPr wrap="square" rtlCol="0">
            <a:spAutoFit/>
          </a:bodyPr>
          <a:lstStyle/>
          <a:p>
            <a:r>
              <a:rPr lang="da-DK" sz="2400" b="1" dirty="0">
                <a:solidFill>
                  <a:srgbClr val="FF0000"/>
                </a:solidFill>
              </a:rPr>
              <a:t>STØJ</a:t>
            </a:r>
          </a:p>
        </p:txBody>
      </p:sp>
    </p:spTree>
    <p:extLst>
      <p:ext uri="{BB962C8B-B14F-4D97-AF65-F5344CB8AC3E}">
        <p14:creationId xmlns:p14="http://schemas.microsoft.com/office/powerpoint/2010/main" val="997816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2BD671FF-3D28-402C-E003-AAD770E7C589}"/>
              </a:ext>
            </a:extLst>
          </p:cNvPr>
          <p:cNvSpPr>
            <a:spLocks noGrp="1"/>
          </p:cNvSpPr>
          <p:nvPr>
            <p:ph type="title"/>
          </p:nvPr>
        </p:nvSpPr>
        <p:spPr>
          <a:xfrm>
            <a:off x="838199" y="210889"/>
            <a:ext cx="10515600" cy="1325563"/>
          </a:xfrm>
        </p:spPr>
        <p:txBody>
          <a:bodyPr>
            <a:normAutofit/>
          </a:bodyPr>
          <a:lstStyle/>
          <a:p>
            <a:pPr algn="ctr"/>
            <a:r>
              <a:rPr lang="da-DK" b="1" dirty="0">
                <a:latin typeface="+mn-lt"/>
              </a:rPr>
              <a:t>   AFSTANDSREGLER</a:t>
            </a:r>
            <a:r>
              <a:rPr lang="da-DK" b="1" dirty="0"/>
              <a:t> </a:t>
            </a:r>
            <a:r>
              <a:rPr lang="da-DK" dirty="0"/>
              <a:t>OVERHOLDES IKKE</a:t>
            </a:r>
          </a:p>
        </p:txBody>
      </p:sp>
      <p:pic>
        <p:nvPicPr>
          <p:cNvPr id="6" name="Billede 5" descr="Et billede, der indeholder kort&#10;&#10;Automatisk genereret beskrivelse">
            <a:extLst>
              <a:ext uri="{FF2B5EF4-FFF2-40B4-BE49-F238E27FC236}">
                <a16:creationId xmlns:a16="http://schemas.microsoft.com/office/drawing/2014/main" id="{F9F842AA-660E-27CE-A55F-1DBEDD0D2981}"/>
              </a:ext>
            </a:extLst>
          </p:cNvPr>
          <p:cNvPicPr>
            <a:picLocks noChangeAspect="1"/>
          </p:cNvPicPr>
          <p:nvPr/>
        </p:nvPicPr>
        <p:blipFill rotWithShape="1">
          <a:blip r:embed="rId2"/>
          <a:srcRect l="7989" t="22689" r="23428" b="12194"/>
          <a:stretch/>
        </p:blipFill>
        <p:spPr bwMode="auto">
          <a:xfrm>
            <a:off x="816790" y="1300437"/>
            <a:ext cx="10537009" cy="5627100"/>
          </a:xfrm>
          <a:prstGeom prst="rect">
            <a:avLst/>
          </a:prstGeom>
          <a:ln>
            <a:noFill/>
          </a:ln>
          <a:extLst>
            <a:ext uri="{53640926-AAD7-44D8-BBD7-CCE9431645EC}">
              <a14:shadowObscured xmlns:a14="http://schemas.microsoft.com/office/drawing/2010/main"/>
            </a:ext>
          </a:extLst>
        </p:spPr>
      </p:pic>
      <p:sp>
        <p:nvSpPr>
          <p:cNvPr id="7" name="Tekstfelt 6">
            <a:extLst>
              <a:ext uri="{FF2B5EF4-FFF2-40B4-BE49-F238E27FC236}">
                <a16:creationId xmlns:a16="http://schemas.microsoft.com/office/drawing/2014/main" id="{C61C90D4-6210-FBDD-8FE7-CAAE262D15F2}"/>
              </a:ext>
            </a:extLst>
          </p:cNvPr>
          <p:cNvSpPr txBox="1"/>
          <p:nvPr/>
        </p:nvSpPr>
        <p:spPr>
          <a:xfrm>
            <a:off x="934597" y="4456140"/>
            <a:ext cx="10515600" cy="692497"/>
          </a:xfrm>
          <a:prstGeom prst="rect">
            <a:avLst/>
          </a:prstGeom>
          <a:solidFill>
            <a:schemeClr val="bg1"/>
          </a:solidFill>
        </p:spPr>
        <p:txBody>
          <a:bodyPr wrap="square" rtlCol="0">
            <a:spAutoFit/>
          </a:bodyPr>
          <a:lstStyle/>
          <a:p>
            <a:pPr algn="ctr"/>
            <a:r>
              <a:rPr lang="da-DK" sz="2700" b="1" dirty="0"/>
              <a:t>Ministeriets ”</a:t>
            </a:r>
            <a:r>
              <a:rPr lang="da-DK" sz="2700" b="1" dirty="0" err="1"/>
              <a:t>Skovbyggelinje”er</a:t>
            </a:r>
            <a:r>
              <a:rPr lang="da-DK" sz="2700" b="1" dirty="0"/>
              <a:t>: 300 m. mellem skov og bebyggelse </a:t>
            </a:r>
          </a:p>
          <a:p>
            <a:pPr algn="ctr"/>
            <a:r>
              <a:rPr lang="da-DK" sz="1200" b="1" dirty="0"/>
              <a:t>                                                                                                                                                                                                                                                            Miljøministeriet</a:t>
            </a:r>
          </a:p>
        </p:txBody>
      </p:sp>
      <p:sp>
        <p:nvSpPr>
          <p:cNvPr id="2" name="Tekstfelt 1">
            <a:extLst>
              <a:ext uri="{FF2B5EF4-FFF2-40B4-BE49-F238E27FC236}">
                <a16:creationId xmlns:a16="http://schemas.microsoft.com/office/drawing/2014/main" id="{45F86C63-8190-A2C0-6B1B-9B639E618A80}"/>
              </a:ext>
            </a:extLst>
          </p:cNvPr>
          <p:cNvSpPr txBox="1"/>
          <p:nvPr/>
        </p:nvSpPr>
        <p:spPr>
          <a:xfrm>
            <a:off x="934597" y="2257747"/>
            <a:ext cx="10322803" cy="769441"/>
          </a:xfrm>
          <a:prstGeom prst="rect">
            <a:avLst/>
          </a:prstGeom>
          <a:solidFill>
            <a:schemeClr val="bg1"/>
          </a:solidFill>
        </p:spPr>
        <p:txBody>
          <a:bodyPr wrap="square" rtlCol="0">
            <a:spAutoFit/>
          </a:bodyPr>
          <a:lstStyle/>
          <a:p>
            <a:pPr algn="ctr"/>
            <a:r>
              <a:rPr lang="da-DK" sz="2800" b="1" dirty="0"/>
              <a:t>Afstanden mellem møllerne skal være </a:t>
            </a:r>
            <a:r>
              <a:rPr lang="da-DK" sz="2800" b="1" u="sng" dirty="0"/>
              <a:t>mindst</a:t>
            </a:r>
            <a:r>
              <a:rPr lang="da-DK" sz="2800" b="1" dirty="0"/>
              <a:t> 408 m</a:t>
            </a:r>
            <a:r>
              <a:rPr lang="da-DK" sz="1600" b="1" dirty="0"/>
              <a:t>. </a:t>
            </a:r>
            <a:r>
              <a:rPr lang="da-DK" sz="1600" dirty="0"/>
              <a:t> </a:t>
            </a:r>
          </a:p>
          <a:p>
            <a:pPr algn="ctr"/>
            <a:r>
              <a:rPr lang="da-DK" sz="1600" dirty="0"/>
              <a:t>Iflg. Vejle Kommunes retningslinjer for opstilling af vindmøller</a:t>
            </a:r>
            <a:endParaRPr lang="da-DK" sz="1200" b="1" dirty="0"/>
          </a:p>
        </p:txBody>
      </p:sp>
      <p:cxnSp>
        <p:nvCxnSpPr>
          <p:cNvPr id="13" name="Lige forbindelse 12">
            <a:extLst>
              <a:ext uri="{FF2B5EF4-FFF2-40B4-BE49-F238E27FC236}">
                <a16:creationId xmlns:a16="http://schemas.microsoft.com/office/drawing/2014/main" id="{F34B0052-6138-BE2E-CCC8-23A40CE00950}"/>
              </a:ext>
            </a:extLst>
          </p:cNvPr>
          <p:cNvCxnSpPr>
            <a:cxnSpLocks/>
          </p:cNvCxnSpPr>
          <p:nvPr/>
        </p:nvCxnSpPr>
        <p:spPr>
          <a:xfrm>
            <a:off x="6685044" y="3976608"/>
            <a:ext cx="8389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Lige forbindelse 7">
            <a:extLst>
              <a:ext uri="{FF2B5EF4-FFF2-40B4-BE49-F238E27FC236}">
                <a16:creationId xmlns:a16="http://schemas.microsoft.com/office/drawing/2014/main" id="{804EFD4E-09E1-5F9D-3033-BC1E4BA23C36}"/>
              </a:ext>
            </a:extLst>
          </p:cNvPr>
          <p:cNvCxnSpPr>
            <a:cxnSpLocks/>
          </p:cNvCxnSpPr>
          <p:nvPr/>
        </p:nvCxnSpPr>
        <p:spPr>
          <a:xfrm>
            <a:off x="4904509" y="3506719"/>
            <a:ext cx="380010" cy="12713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Lige forbindelse 10">
            <a:extLst>
              <a:ext uri="{FF2B5EF4-FFF2-40B4-BE49-F238E27FC236}">
                <a16:creationId xmlns:a16="http://schemas.microsoft.com/office/drawing/2014/main" id="{97628176-0F91-6782-188B-7CA39B0ADA47}"/>
              </a:ext>
            </a:extLst>
          </p:cNvPr>
          <p:cNvCxnSpPr/>
          <p:nvPr/>
        </p:nvCxnSpPr>
        <p:spPr>
          <a:xfrm>
            <a:off x="8306718" y="4176928"/>
            <a:ext cx="561861"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kstfelt 13">
            <a:extLst>
              <a:ext uri="{FF2B5EF4-FFF2-40B4-BE49-F238E27FC236}">
                <a16:creationId xmlns:a16="http://schemas.microsoft.com/office/drawing/2014/main" id="{301F7DD6-92A8-1989-D3CA-B2DCC04E350C}"/>
              </a:ext>
            </a:extLst>
          </p:cNvPr>
          <p:cNvSpPr txBox="1"/>
          <p:nvPr/>
        </p:nvSpPr>
        <p:spPr>
          <a:xfrm>
            <a:off x="8194253" y="4113987"/>
            <a:ext cx="881349" cy="369332"/>
          </a:xfrm>
          <a:prstGeom prst="rect">
            <a:avLst/>
          </a:prstGeom>
          <a:noFill/>
        </p:spPr>
        <p:txBody>
          <a:bodyPr wrap="square" rtlCol="0">
            <a:spAutoFit/>
          </a:bodyPr>
          <a:lstStyle/>
          <a:p>
            <a:r>
              <a:rPr lang="da-DK" dirty="0"/>
              <a:t> </a:t>
            </a:r>
            <a:r>
              <a:rPr lang="da-DK" b="1" dirty="0"/>
              <a:t>300 m</a:t>
            </a:r>
          </a:p>
        </p:txBody>
      </p:sp>
      <p:sp>
        <p:nvSpPr>
          <p:cNvPr id="4" name="Tekstfelt 3">
            <a:extLst>
              <a:ext uri="{FF2B5EF4-FFF2-40B4-BE49-F238E27FC236}">
                <a16:creationId xmlns:a16="http://schemas.microsoft.com/office/drawing/2014/main" id="{4C276220-2244-974C-26B7-047001D3C955}"/>
              </a:ext>
            </a:extLst>
          </p:cNvPr>
          <p:cNvSpPr txBox="1"/>
          <p:nvPr/>
        </p:nvSpPr>
        <p:spPr>
          <a:xfrm rot="1388833">
            <a:off x="4726236" y="3646147"/>
            <a:ext cx="774949" cy="369332"/>
          </a:xfrm>
          <a:prstGeom prst="rect">
            <a:avLst/>
          </a:prstGeom>
          <a:noFill/>
        </p:spPr>
        <p:txBody>
          <a:bodyPr wrap="square" rtlCol="0">
            <a:spAutoFit/>
          </a:bodyPr>
          <a:lstStyle/>
          <a:p>
            <a:r>
              <a:rPr lang="da-DK" dirty="0"/>
              <a:t>330 m</a:t>
            </a:r>
          </a:p>
        </p:txBody>
      </p:sp>
      <p:sp>
        <p:nvSpPr>
          <p:cNvPr id="9" name="Tekstfelt 8">
            <a:extLst>
              <a:ext uri="{FF2B5EF4-FFF2-40B4-BE49-F238E27FC236}">
                <a16:creationId xmlns:a16="http://schemas.microsoft.com/office/drawing/2014/main" id="{0C5FDC07-8C9A-23EE-F3D8-01EE1FC64E61}"/>
              </a:ext>
            </a:extLst>
          </p:cNvPr>
          <p:cNvSpPr txBox="1"/>
          <p:nvPr/>
        </p:nvSpPr>
        <p:spPr>
          <a:xfrm>
            <a:off x="10730736" y="231904"/>
            <a:ext cx="1629147" cy="707886"/>
          </a:xfrm>
          <a:prstGeom prst="rect">
            <a:avLst/>
          </a:prstGeom>
          <a:noFill/>
        </p:spPr>
        <p:txBody>
          <a:bodyPr wrap="square" rtlCol="0">
            <a:spAutoFit/>
          </a:bodyPr>
          <a:lstStyle/>
          <a:p>
            <a:r>
              <a:rPr lang="da-DK" sz="2000" b="1" dirty="0"/>
              <a:t>Regler og anbefalinger</a:t>
            </a:r>
          </a:p>
        </p:txBody>
      </p:sp>
    </p:spTree>
    <p:extLst>
      <p:ext uri="{BB962C8B-B14F-4D97-AF65-F5344CB8AC3E}">
        <p14:creationId xmlns:p14="http://schemas.microsoft.com/office/powerpoint/2010/main" val="126936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descr="Et billede, der indeholder kort&#10;&#10;Automatisk genereret beskrivelse">
            <a:extLst>
              <a:ext uri="{FF2B5EF4-FFF2-40B4-BE49-F238E27FC236}">
                <a16:creationId xmlns:a16="http://schemas.microsoft.com/office/drawing/2014/main" id="{06C901B7-E143-794F-FD82-1A9AC84279C4}"/>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200000"/>
                    </a14:imgEffect>
                    <a14:imgEffect>
                      <a14:brightnessContrast bright="-20000" contrast="40000"/>
                    </a14:imgEffect>
                  </a14:imgLayer>
                </a14:imgProps>
              </a:ext>
            </a:extLst>
          </a:blip>
          <a:srcRect l="21373" t="33027" r="19899" b="17358"/>
          <a:stretch/>
        </p:blipFill>
        <p:spPr bwMode="auto">
          <a:xfrm>
            <a:off x="1082442" y="2170845"/>
            <a:ext cx="9863697" cy="4687155"/>
          </a:xfrm>
          <a:prstGeom prst="rect">
            <a:avLst/>
          </a:prstGeom>
          <a:ln>
            <a:noFill/>
          </a:ln>
          <a:extLst>
            <a:ext uri="{53640926-AAD7-44D8-BBD7-CCE9431645EC}">
              <a14:shadowObscured xmlns:a14="http://schemas.microsoft.com/office/drawing/2010/main"/>
            </a:ext>
          </a:extLst>
        </p:spPr>
      </p:pic>
      <p:sp>
        <p:nvSpPr>
          <p:cNvPr id="3" name="Tekstfelt 2">
            <a:extLst>
              <a:ext uri="{FF2B5EF4-FFF2-40B4-BE49-F238E27FC236}">
                <a16:creationId xmlns:a16="http://schemas.microsoft.com/office/drawing/2014/main" id="{CC6218DB-807E-636A-B8C4-04AAB0A7F26D}"/>
              </a:ext>
            </a:extLst>
          </p:cNvPr>
          <p:cNvSpPr txBox="1"/>
          <p:nvPr/>
        </p:nvSpPr>
        <p:spPr>
          <a:xfrm>
            <a:off x="11003280" y="5933439"/>
            <a:ext cx="731520" cy="338554"/>
          </a:xfrm>
          <a:prstGeom prst="rect">
            <a:avLst/>
          </a:prstGeom>
          <a:noFill/>
        </p:spPr>
        <p:txBody>
          <a:bodyPr wrap="square" rtlCol="0">
            <a:spAutoFit/>
          </a:bodyPr>
          <a:lstStyle/>
          <a:p>
            <a:r>
              <a:rPr lang="da-DK" sz="1600" dirty="0" err="1"/>
              <a:t>PrtScr</a:t>
            </a:r>
            <a:endParaRPr lang="da-DK" sz="1600" dirty="0"/>
          </a:p>
        </p:txBody>
      </p:sp>
      <p:sp>
        <p:nvSpPr>
          <p:cNvPr id="5" name="Tekstfelt 4">
            <a:extLst>
              <a:ext uri="{FF2B5EF4-FFF2-40B4-BE49-F238E27FC236}">
                <a16:creationId xmlns:a16="http://schemas.microsoft.com/office/drawing/2014/main" id="{0B96E999-8CC9-C819-8AE1-4879D88AF71A}"/>
              </a:ext>
            </a:extLst>
          </p:cNvPr>
          <p:cNvSpPr txBox="1"/>
          <p:nvPr/>
        </p:nvSpPr>
        <p:spPr>
          <a:xfrm>
            <a:off x="64264" y="5634450"/>
            <a:ext cx="12127736" cy="1200329"/>
          </a:xfrm>
          <a:prstGeom prst="rect">
            <a:avLst/>
          </a:prstGeom>
          <a:solidFill>
            <a:schemeClr val="bg1"/>
          </a:solidFill>
        </p:spPr>
        <p:txBody>
          <a:bodyPr wrap="square" rtlCol="0">
            <a:spAutoFit/>
          </a:bodyPr>
          <a:lstStyle/>
          <a:p>
            <a:pPr algn="ctr"/>
            <a:r>
              <a:rPr lang="da-DK" sz="3600" b="1" dirty="0">
                <a:solidFill>
                  <a:schemeClr val="tx1"/>
                </a:solidFill>
              </a:rPr>
              <a:t>Staten  - og </a:t>
            </a:r>
            <a:r>
              <a:rPr lang="da-DK" sz="3600" b="1" u="sng" dirty="0">
                <a:solidFill>
                  <a:schemeClr val="tx1"/>
                </a:solidFill>
              </a:rPr>
              <a:t>Vejle kommune!</a:t>
            </a:r>
            <a:r>
              <a:rPr lang="da-DK" sz="3600" b="1" dirty="0">
                <a:solidFill>
                  <a:schemeClr val="tx1"/>
                </a:solidFill>
              </a:rPr>
              <a:t> - </a:t>
            </a:r>
            <a:r>
              <a:rPr lang="da-DK" sz="3600" b="1" dirty="0"/>
              <a:t>siger</a:t>
            </a:r>
            <a:r>
              <a:rPr lang="da-DK" sz="3600" b="1" dirty="0">
                <a:solidFill>
                  <a:schemeClr val="tx1"/>
                </a:solidFill>
              </a:rPr>
              <a:t> </a:t>
            </a:r>
          </a:p>
          <a:p>
            <a:pPr algn="ctr"/>
            <a:r>
              <a:rPr lang="da-DK" sz="3600" b="1" u="sng" dirty="0">
                <a:solidFill>
                  <a:schemeClr val="tx1"/>
                </a:solidFill>
                <a:highlight>
                  <a:srgbClr val="FFFF00"/>
                </a:highlight>
              </a:rPr>
              <a:t>4,2</a:t>
            </a:r>
            <a:r>
              <a:rPr lang="da-DK" sz="3600" b="1" dirty="0">
                <a:highlight>
                  <a:srgbClr val="FFFF00"/>
                </a:highlight>
              </a:rPr>
              <a:t> km</a:t>
            </a:r>
            <a:r>
              <a:rPr lang="da-DK" sz="3600" b="1" dirty="0"/>
              <a:t> </a:t>
            </a:r>
            <a:endParaRPr lang="da-DK" sz="3600" dirty="0"/>
          </a:p>
        </p:txBody>
      </p:sp>
      <p:sp>
        <p:nvSpPr>
          <p:cNvPr id="4" name="Tekstfelt 3">
            <a:extLst>
              <a:ext uri="{FF2B5EF4-FFF2-40B4-BE49-F238E27FC236}">
                <a16:creationId xmlns:a16="http://schemas.microsoft.com/office/drawing/2014/main" id="{CBBDE16C-24CB-0668-659A-460E9680FE1E}"/>
              </a:ext>
            </a:extLst>
          </p:cNvPr>
          <p:cNvSpPr txBox="1"/>
          <p:nvPr/>
        </p:nvSpPr>
        <p:spPr>
          <a:xfrm>
            <a:off x="-49577" y="182663"/>
            <a:ext cx="12127736" cy="769441"/>
          </a:xfrm>
          <a:prstGeom prst="rect">
            <a:avLst/>
          </a:prstGeom>
          <a:noFill/>
        </p:spPr>
        <p:txBody>
          <a:bodyPr wrap="square" rtlCol="0">
            <a:spAutoFit/>
          </a:bodyPr>
          <a:lstStyle/>
          <a:p>
            <a:r>
              <a:rPr lang="da-DK" sz="4400" b="1" dirty="0"/>
              <a:t>            AFSTANDSREGLER </a:t>
            </a:r>
            <a:r>
              <a:rPr lang="da-DK" sz="4400" dirty="0"/>
              <a:t>OVERHOLDES IKKE</a:t>
            </a:r>
          </a:p>
        </p:txBody>
      </p:sp>
      <p:sp>
        <p:nvSpPr>
          <p:cNvPr id="6" name="Tekstfelt 5">
            <a:extLst>
              <a:ext uri="{FF2B5EF4-FFF2-40B4-BE49-F238E27FC236}">
                <a16:creationId xmlns:a16="http://schemas.microsoft.com/office/drawing/2014/main" id="{94798837-6844-8DAA-2D9C-982A762362D8}"/>
              </a:ext>
            </a:extLst>
          </p:cNvPr>
          <p:cNvSpPr txBox="1"/>
          <p:nvPr/>
        </p:nvSpPr>
        <p:spPr>
          <a:xfrm>
            <a:off x="64264" y="952104"/>
            <a:ext cx="12127736" cy="954107"/>
          </a:xfrm>
          <a:prstGeom prst="rect">
            <a:avLst/>
          </a:prstGeom>
          <a:solidFill>
            <a:schemeClr val="bg1"/>
          </a:solidFill>
        </p:spPr>
        <p:txBody>
          <a:bodyPr wrap="square" rtlCol="0">
            <a:spAutoFit/>
          </a:bodyPr>
          <a:lstStyle/>
          <a:p>
            <a:pPr algn="ctr"/>
            <a:r>
              <a:rPr lang="da-DK" sz="2800" b="1" dirty="0"/>
              <a:t>: AFSTANDEN mellem mølleparker (</a:t>
            </a:r>
            <a:r>
              <a:rPr lang="da-DK" sz="2800" b="1" dirty="0" err="1"/>
              <a:t>Rugsted</a:t>
            </a:r>
            <a:r>
              <a:rPr lang="da-DK" sz="2800" b="1" dirty="0"/>
              <a:t> og Ammitsbøl) er kun</a:t>
            </a:r>
          </a:p>
          <a:p>
            <a:pPr algn="ctr"/>
            <a:r>
              <a:rPr lang="da-DK" sz="2800" b="1" u="sng" dirty="0">
                <a:highlight>
                  <a:srgbClr val="FFFF00"/>
                </a:highlight>
              </a:rPr>
              <a:t>2,6 km</a:t>
            </a:r>
            <a:r>
              <a:rPr lang="da-DK" sz="1600" dirty="0"/>
              <a:t>                                                                                                          </a:t>
            </a:r>
            <a:endParaRPr lang="da-DK" sz="1200" b="1" dirty="0"/>
          </a:p>
        </p:txBody>
      </p:sp>
      <p:sp>
        <p:nvSpPr>
          <p:cNvPr id="7" name="Tekstfelt 6">
            <a:extLst>
              <a:ext uri="{FF2B5EF4-FFF2-40B4-BE49-F238E27FC236}">
                <a16:creationId xmlns:a16="http://schemas.microsoft.com/office/drawing/2014/main" id="{F8EA46D1-6520-7D9B-42CE-C3ADD8DD3186}"/>
              </a:ext>
            </a:extLst>
          </p:cNvPr>
          <p:cNvSpPr txBox="1"/>
          <p:nvPr/>
        </p:nvSpPr>
        <p:spPr>
          <a:xfrm>
            <a:off x="10554466" y="244218"/>
            <a:ext cx="1629147" cy="707886"/>
          </a:xfrm>
          <a:prstGeom prst="rect">
            <a:avLst/>
          </a:prstGeom>
          <a:noFill/>
        </p:spPr>
        <p:txBody>
          <a:bodyPr wrap="square" rtlCol="0">
            <a:spAutoFit/>
          </a:bodyPr>
          <a:lstStyle/>
          <a:p>
            <a:r>
              <a:rPr lang="da-DK" sz="2000" b="1" dirty="0"/>
              <a:t>Regler og anbefalinger</a:t>
            </a:r>
          </a:p>
        </p:txBody>
      </p:sp>
      <p:sp>
        <p:nvSpPr>
          <p:cNvPr id="8" name="Tekstfelt 7">
            <a:extLst>
              <a:ext uri="{FF2B5EF4-FFF2-40B4-BE49-F238E27FC236}">
                <a16:creationId xmlns:a16="http://schemas.microsoft.com/office/drawing/2014/main" id="{B2B13AFE-269A-46C1-E4D0-261F86998051}"/>
              </a:ext>
            </a:extLst>
          </p:cNvPr>
          <p:cNvSpPr txBox="1"/>
          <p:nvPr/>
        </p:nvSpPr>
        <p:spPr>
          <a:xfrm>
            <a:off x="10224846" y="6234615"/>
            <a:ext cx="1769423" cy="584775"/>
          </a:xfrm>
          <a:prstGeom prst="rect">
            <a:avLst/>
          </a:prstGeom>
          <a:solidFill>
            <a:schemeClr val="bg1"/>
          </a:solidFill>
        </p:spPr>
        <p:txBody>
          <a:bodyPr wrap="square" rtlCol="0">
            <a:spAutoFit/>
          </a:bodyPr>
          <a:lstStyle/>
          <a:p>
            <a:r>
              <a:rPr lang="da-DK" sz="1600" dirty="0"/>
              <a:t>Miljøministeriets retningslinjer </a:t>
            </a:r>
          </a:p>
        </p:txBody>
      </p:sp>
    </p:spTree>
    <p:extLst>
      <p:ext uri="{BB962C8B-B14F-4D97-AF65-F5344CB8AC3E}">
        <p14:creationId xmlns:p14="http://schemas.microsoft.com/office/powerpoint/2010/main" val="3757569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93EF8C-4587-446C-B0E1-48598877FAC1}"/>
              </a:ext>
            </a:extLst>
          </p:cNvPr>
          <p:cNvSpPr>
            <a:spLocks noGrp="1"/>
          </p:cNvSpPr>
          <p:nvPr>
            <p:ph type="title"/>
          </p:nvPr>
        </p:nvSpPr>
        <p:spPr>
          <a:xfrm>
            <a:off x="99151" y="285135"/>
            <a:ext cx="12192000" cy="1325563"/>
          </a:xfrm>
        </p:spPr>
        <p:txBody>
          <a:bodyPr>
            <a:normAutofit fontScale="90000"/>
          </a:bodyPr>
          <a:lstStyle/>
          <a:p>
            <a:pPr algn="ctr"/>
            <a:br>
              <a:rPr lang="da-DK" sz="4000" b="1" dirty="0">
                <a:latin typeface="+mn-lt"/>
              </a:rPr>
            </a:br>
            <a:r>
              <a:rPr lang="da-DK" sz="6000" b="1" dirty="0">
                <a:latin typeface="+mn-lt"/>
              </a:rPr>
              <a:t>FALDENDE HUSPRISER </a:t>
            </a:r>
            <a:br>
              <a:rPr lang="da-DK" sz="4000" b="1" dirty="0">
                <a:latin typeface="+mn-lt"/>
              </a:rPr>
            </a:br>
            <a:br>
              <a:rPr lang="da-DK" sz="4000" b="1" dirty="0">
                <a:latin typeface="+mn-lt"/>
              </a:rPr>
            </a:br>
            <a:endParaRPr lang="da-DK" sz="4000" b="1" dirty="0">
              <a:latin typeface="+mn-lt"/>
            </a:endParaRPr>
          </a:p>
        </p:txBody>
      </p:sp>
      <p:sp>
        <p:nvSpPr>
          <p:cNvPr id="4" name="Tekstfelt 3">
            <a:extLst>
              <a:ext uri="{FF2B5EF4-FFF2-40B4-BE49-F238E27FC236}">
                <a16:creationId xmlns:a16="http://schemas.microsoft.com/office/drawing/2014/main" id="{6535AFC1-A1A6-0103-597A-4537A12A0446}"/>
              </a:ext>
            </a:extLst>
          </p:cNvPr>
          <p:cNvSpPr txBox="1"/>
          <p:nvPr/>
        </p:nvSpPr>
        <p:spPr>
          <a:xfrm>
            <a:off x="10859326" y="240030"/>
            <a:ext cx="1233523" cy="707886"/>
          </a:xfrm>
          <a:prstGeom prst="rect">
            <a:avLst/>
          </a:prstGeom>
          <a:noFill/>
        </p:spPr>
        <p:txBody>
          <a:bodyPr wrap="square" rtlCol="0">
            <a:spAutoFit/>
          </a:bodyPr>
          <a:lstStyle/>
          <a:p>
            <a:r>
              <a:rPr lang="da-DK" sz="2000" dirty="0">
                <a:solidFill>
                  <a:schemeClr val="accent1"/>
                </a:solidFill>
                <a:highlight>
                  <a:srgbClr val="FFFF00"/>
                </a:highlight>
              </a:rPr>
              <a:t> Faldende</a:t>
            </a:r>
          </a:p>
          <a:p>
            <a:r>
              <a:rPr lang="da-DK" sz="2000" dirty="0">
                <a:solidFill>
                  <a:schemeClr val="accent1"/>
                </a:solidFill>
                <a:highlight>
                  <a:srgbClr val="FFFF00"/>
                </a:highlight>
              </a:rPr>
              <a:t> huspriser</a:t>
            </a:r>
          </a:p>
        </p:txBody>
      </p:sp>
      <p:pic>
        <p:nvPicPr>
          <p:cNvPr id="10" name="Billede 9">
            <a:extLst>
              <a:ext uri="{FF2B5EF4-FFF2-40B4-BE49-F238E27FC236}">
                <a16:creationId xmlns:a16="http://schemas.microsoft.com/office/drawing/2014/main" id="{8B76AA84-CF7A-6A5B-DFA4-E8D9A89C52A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25398" y="957370"/>
            <a:ext cx="5188944" cy="5636268"/>
          </a:xfrm>
          <a:prstGeom prst="rect">
            <a:avLst/>
          </a:prstGeom>
          <a:noFill/>
          <a:ln>
            <a:noFill/>
          </a:ln>
        </p:spPr>
      </p:pic>
    </p:spTree>
    <p:extLst>
      <p:ext uri="{BB962C8B-B14F-4D97-AF65-F5344CB8AC3E}">
        <p14:creationId xmlns:p14="http://schemas.microsoft.com/office/powerpoint/2010/main" val="37496430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lede 13">
            <a:extLst>
              <a:ext uri="{FF2B5EF4-FFF2-40B4-BE49-F238E27FC236}">
                <a16:creationId xmlns:a16="http://schemas.microsoft.com/office/drawing/2014/main" id="{4AFBE810-8540-F095-C6D7-54812B073AD4}"/>
              </a:ext>
            </a:extLst>
          </p:cNvPr>
          <p:cNvPicPr>
            <a:picLocks noChangeAspect="1"/>
          </p:cNvPicPr>
          <p:nvPr/>
        </p:nvPicPr>
        <p:blipFill rotWithShape="1">
          <a:blip r:embed="rId2">
            <a:extLst>
              <a:ext uri="{28A0092B-C50C-407E-A947-70E740481C1C}">
                <a14:useLocalDpi xmlns:a14="http://schemas.microsoft.com/office/drawing/2010/main" val="0"/>
              </a:ext>
            </a:extLst>
          </a:blip>
          <a:srcRect l="30141" t="30028" r="36334" b="19148"/>
          <a:stretch/>
        </p:blipFill>
        <p:spPr bwMode="auto">
          <a:xfrm>
            <a:off x="3780312" y="240030"/>
            <a:ext cx="7152286" cy="6097836"/>
          </a:xfrm>
          <a:prstGeom prst="rect">
            <a:avLst/>
          </a:prstGeom>
          <a:ln>
            <a:noFill/>
          </a:ln>
          <a:extLst>
            <a:ext uri="{53640926-AAD7-44D8-BBD7-CCE9431645EC}">
              <a14:shadowObscured xmlns:a14="http://schemas.microsoft.com/office/drawing/2010/main"/>
            </a:ext>
          </a:extLst>
        </p:spPr>
      </p:pic>
      <p:sp>
        <p:nvSpPr>
          <p:cNvPr id="3" name="Tekstfelt 2">
            <a:extLst>
              <a:ext uri="{FF2B5EF4-FFF2-40B4-BE49-F238E27FC236}">
                <a16:creationId xmlns:a16="http://schemas.microsoft.com/office/drawing/2014/main" id="{FB487221-16A2-9908-515B-91E5E4D810BB}"/>
              </a:ext>
            </a:extLst>
          </p:cNvPr>
          <p:cNvSpPr txBox="1"/>
          <p:nvPr/>
        </p:nvSpPr>
        <p:spPr>
          <a:xfrm>
            <a:off x="10859326" y="240030"/>
            <a:ext cx="1233523" cy="707886"/>
          </a:xfrm>
          <a:prstGeom prst="rect">
            <a:avLst/>
          </a:prstGeom>
          <a:noFill/>
        </p:spPr>
        <p:txBody>
          <a:bodyPr wrap="square" rtlCol="0">
            <a:spAutoFit/>
          </a:bodyPr>
          <a:lstStyle/>
          <a:p>
            <a:r>
              <a:rPr lang="da-DK" sz="2000" dirty="0">
                <a:solidFill>
                  <a:schemeClr val="accent1"/>
                </a:solidFill>
                <a:highlight>
                  <a:srgbClr val="FFFF00"/>
                </a:highlight>
              </a:rPr>
              <a:t> Faldende</a:t>
            </a:r>
          </a:p>
          <a:p>
            <a:r>
              <a:rPr lang="da-DK" sz="2000" dirty="0">
                <a:solidFill>
                  <a:schemeClr val="accent1"/>
                </a:solidFill>
                <a:highlight>
                  <a:srgbClr val="FFFF00"/>
                </a:highlight>
              </a:rPr>
              <a:t> huspriser</a:t>
            </a:r>
          </a:p>
        </p:txBody>
      </p:sp>
      <p:sp>
        <p:nvSpPr>
          <p:cNvPr id="5" name="Tekstfelt 4">
            <a:extLst>
              <a:ext uri="{FF2B5EF4-FFF2-40B4-BE49-F238E27FC236}">
                <a16:creationId xmlns:a16="http://schemas.microsoft.com/office/drawing/2014/main" id="{793E7B63-49FA-E948-C6E0-5126C9ECECFC}"/>
              </a:ext>
            </a:extLst>
          </p:cNvPr>
          <p:cNvSpPr txBox="1"/>
          <p:nvPr/>
        </p:nvSpPr>
        <p:spPr>
          <a:xfrm>
            <a:off x="119723" y="1093111"/>
            <a:ext cx="3656631" cy="2053639"/>
          </a:xfrm>
          <a:prstGeom prst="rect">
            <a:avLst/>
          </a:prstGeom>
          <a:noFill/>
        </p:spPr>
        <p:txBody>
          <a:bodyPr wrap="square" rtlCol="0">
            <a:spAutoFit/>
          </a:bodyPr>
          <a:lstStyle/>
          <a:p>
            <a:pPr>
              <a:lnSpc>
                <a:spcPct val="107000"/>
              </a:lnSpc>
              <a:spcAft>
                <a:spcPts val="800"/>
              </a:spcAft>
            </a:pPr>
            <a:r>
              <a:rPr lang="da-DK" sz="2000" b="1" dirty="0">
                <a:solidFill>
                  <a:srgbClr val="FF3300"/>
                </a:solidFill>
                <a:latin typeface="Times New Roman" panose="02020603050405020304" pitchFamily="18" charset="0"/>
                <a:ea typeface="Calibri" panose="020F0502020204030204" pitchFamily="34" charset="0"/>
                <a:cs typeface="Times New Roman" panose="02020603050405020304" pitchFamily="18" charset="0"/>
              </a:rPr>
              <a:t>COWI</a:t>
            </a:r>
            <a:r>
              <a:rPr lang="da-DK" sz="2000" b="1" dirty="0">
                <a:latin typeface="Times New Roman" panose="02020603050405020304" pitchFamily="18" charset="0"/>
                <a:ea typeface="Calibri" panose="020F0502020204030204" pitchFamily="34" charset="0"/>
                <a:cs typeface="Times New Roman" panose="02020603050405020304" pitchFamily="18" charset="0"/>
              </a:rPr>
              <a:t> </a:t>
            </a:r>
            <a:r>
              <a:rPr lang="da-DK" sz="2000" b="1" dirty="0">
                <a:latin typeface="Calibri" panose="020F0502020204030204" pitchFamily="34" charset="0"/>
                <a:ea typeface="Calibri" panose="020F0502020204030204" pitchFamily="34" charset="0"/>
                <a:cs typeface="Times New Roman" panose="02020603050405020304" pitchFamily="18" charset="0"/>
              </a:rPr>
              <a:t>den hidtil mest grundige undersøgelse af  værditab på 70.000 ejendomme konkluderer, at vindmøller påvirker huspriserne op til 3 km væk           Energistyrelsen</a:t>
            </a:r>
            <a:endParaRPr lang="da-DK" sz="2000" b="1" dirty="0"/>
          </a:p>
        </p:txBody>
      </p:sp>
      <p:sp>
        <p:nvSpPr>
          <p:cNvPr id="4" name="Rektangel 3">
            <a:extLst>
              <a:ext uri="{FF2B5EF4-FFF2-40B4-BE49-F238E27FC236}">
                <a16:creationId xmlns:a16="http://schemas.microsoft.com/office/drawing/2014/main" id="{B9ACAE99-021D-BF2C-331D-990461750B0B}"/>
              </a:ext>
            </a:extLst>
          </p:cNvPr>
          <p:cNvSpPr/>
          <p:nvPr/>
        </p:nvSpPr>
        <p:spPr>
          <a:xfrm rot="5667180">
            <a:off x="6356876" y="5646678"/>
            <a:ext cx="617517" cy="30384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ekstfelt 1">
            <a:extLst>
              <a:ext uri="{FF2B5EF4-FFF2-40B4-BE49-F238E27FC236}">
                <a16:creationId xmlns:a16="http://schemas.microsoft.com/office/drawing/2014/main" id="{3AB30FA8-4C8E-ECEA-C3C4-5C652E107339}"/>
              </a:ext>
            </a:extLst>
          </p:cNvPr>
          <p:cNvSpPr txBox="1"/>
          <p:nvPr/>
        </p:nvSpPr>
        <p:spPr>
          <a:xfrm>
            <a:off x="5260770" y="6337866"/>
            <a:ext cx="6127668" cy="369332"/>
          </a:xfrm>
          <a:prstGeom prst="rect">
            <a:avLst/>
          </a:prstGeom>
          <a:noFill/>
        </p:spPr>
        <p:txBody>
          <a:bodyPr wrap="square" rtlCol="0">
            <a:spAutoFit/>
          </a:bodyPr>
          <a:lstStyle/>
          <a:p>
            <a:r>
              <a:rPr lang="da-DK" dirty="0"/>
              <a:t>Vejle Kommunes naturgrunde </a:t>
            </a:r>
          </a:p>
        </p:txBody>
      </p:sp>
    </p:spTree>
    <p:extLst>
      <p:ext uri="{BB962C8B-B14F-4D97-AF65-F5344CB8AC3E}">
        <p14:creationId xmlns:p14="http://schemas.microsoft.com/office/powerpoint/2010/main" val="2581221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963770F-07C2-D3E5-679B-CEC080DA275F}"/>
              </a:ext>
            </a:extLst>
          </p:cNvPr>
          <p:cNvSpPr>
            <a:spLocks noGrp="1"/>
          </p:cNvSpPr>
          <p:nvPr>
            <p:ph type="title"/>
          </p:nvPr>
        </p:nvSpPr>
        <p:spPr/>
        <p:txBody>
          <a:bodyPr>
            <a:noAutofit/>
          </a:bodyPr>
          <a:lstStyle/>
          <a:p>
            <a:pPr algn="ctr">
              <a:spcBef>
                <a:spcPts val="750"/>
              </a:spcBef>
              <a:spcAft>
                <a:spcPts val="750"/>
              </a:spcAft>
            </a:pPr>
            <a:r>
              <a:rPr lang="da-DK" b="1" dirty="0">
                <a:latin typeface="Times New Roman" panose="02020603050405020304" pitchFamily="18" charset="0"/>
                <a:ea typeface="Times New Roman" panose="02020603050405020304" pitchFamily="18" charset="0"/>
              </a:rPr>
              <a:t>V</a:t>
            </a:r>
            <a:r>
              <a:rPr lang="da-DK" b="1" kern="1800" spc="-75" dirty="0">
                <a:solidFill>
                  <a:srgbClr val="3C3C3C"/>
                </a:solidFill>
                <a:effectLst/>
                <a:latin typeface="Arial" panose="020B0604020202020204" pitchFamily="34" charset="0"/>
                <a:ea typeface="Times New Roman" panose="02020603050405020304" pitchFamily="18" charset="0"/>
              </a:rPr>
              <a:t>indmøller som nabo sænker boligprisen op mod 14 procent</a:t>
            </a:r>
            <a:endParaRPr lang="da-DK" dirty="0"/>
          </a:p>
        </p:txBody>
      </p:sp>
      <p:pic>
        <p:nvPicPr>
          <p:cNvPr id="5" name="Picture 1" descr="A field of cotton with a windmill in the background&#10;&#10;Description automatically generated with low confidence">
            <a:extLst>
              <a:ext uri="{FF2B5EF4-FFF2-40B4-BE49-F238E27FC236}">
                <a16:creationId xmlns:a16="http://schemas.microsoft.com/office/drawing/2014/main" id="{CDE5D887-16BE-6D6B-1105-F811935A761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66260" y="1771668"/>
            <a:ext cx="9164369" cy="5147945"/>
          </a:xfrm>
          <a:prstGeom prst="rect">
            <a:avLst/>
          </a:prstGeom>
          <a:noFill/>
          <a:ln>
            <a:noFill/>
          </a:ln>
        </p:spPr>
      </p:pic>
      <p:sp>
        <p:nvSpPr>
          <p:cNvPr id="8" name="Tekstfelt 7">
            <a:extLst>
              <a:ext uri="{FF2B5EF4-FFF2-40B4-BE49-F238E27FC236}">
                <a16:creationId xmlns:a16="http://schemas.microsoft.com/office/drawing/2014/main" id="{4CE68DA7-6923-915A-C16D-6FB473956875}"/>
              </a:ext>
            </a:extLst>
          </p:cNvPr>
          <p:cNvSpPr txBox="1"/>
          <p:nvPr/>
        </p:nvSpPr>
        <p:spPr>
          <a:xfrm>
            <a:off x="1" y="1598166"/>
            <a:ext cx="12456406" cy="335989"/>
          </a:xfrm>
          <a:prstGeom prst="rect">
            <a:avLst/>
          </a:prstGeom>
          <a:solidFill>
            <a:schemeClr val="bg2"/>
          </a:solidFill>
        </p:spPr>
        <p:txBody>
          <a:bodyPr wrap="square">
            <a:spAutoFit/>
          </a:bodyPr>
          <a:lstStyle/>
          <a:p>
            <a:pPr algn="ctr">
              <a:lnSpc>
                <a:spcPts val="1865"/>
              </a:lnSpc>
              <a:spcAft>
                <a:spcPts val="1500"/>
              </a:spcAft>
            </a:pPr>
            <a:r>
              <a:rPr lang="da-DK"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Tre forskere fra Københavns Universitet skriver i det videnskabelige magasin Land </a:t>
            </a:r>
            <a:r>
              <a:rPr lang="da-DK" sz="1600" dirty="0" err="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Economics</a:t>
            </a:r>
            <a:r>
              <a:rPr lang="da-DK" sz="16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( 2014)</a:t>
            </a:r>
            <a:endParaRPr lang="da-DK"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kstfelt 8">
            <a:extLst>
              <a:ext uri="{FF2B5EF4-FFF2-40B4-BE49-F238E27FC236}">
                <a16:creationId xmlns:a16="http://schemas.microsoft.com/office/drawing/2014/main" id="{92CBB4F3-23B8-275B-4337-676558BF6F15}"/>
              </a:ext>
            </a:extLst>
          </p:cNvPr>
          <p:cNvSpPr txBox="1"/>
          <p:nvPr/>
        </p:nvSpPr>
        <p:spPr>
          <a:xfrm>
            <a:off x="0" y="2766232"/>
            <a:ext cx="1958290" cy="2416046"/>
          </a:xfrm>
          <a:prstGeom prst="rect">
            <a:avLst/>
          </a:prstGeom>
          <a:noFill/>
        </p:spPr>
        <p:txBody>
          <a:bodyPr wrap="square" rtlCol="0">
            <a:spAutoFit/>
          </a:bodyPr>
          <a:lstStyle/>
          <a:p>
            <a:r>
              <a:rPr lang="da-DK" sz="2200" dirty="0"/>
              <a:t>    </a:t>
            </a:r>
            <a:r>
              <a:rPr lang="da-DK" sz="2150" dirty="0"/>
              <a:t>Studiet</a:t>
            </a:r>
          </a:p>
          <a:p>
            <a:r>
              <a:rPr lang="da-DK" sz="2150" dirty="0"/>
              <a:t> bygger på</a:t>
            </a:r>
            <a:endParaRPr lang="da-DK" sz="2150" b="1" dirty="0"/>
          </a:p>
          <a:p>
            <a:r>
              <a:rPr lang="da-DK" sz="2150" b="1" dirty="0"/>
              <a:t>     12.640</a:t>
            </a:r>
          </a:p>
          <a:p>
            <a:r>
              <a:rPr lang="da-DK" sz="2150" b="1" dirty="0"/>
              <a:t>bolighandler </a:t>
            </a:r>
            <a:r>
              <a:rPr lang="da-DK" sz="2150" dirty="0"/>
              <a:t>i</a:t>
            </a:r>
          </a:p>
          <a:p>
            <a:r>
              <a:rPr lang="da-DK" sz="2150" dirty="0"/>
              <a:t>24 områder i Danmark tæt</a:t>
            </a:r>
          </a:p>
          <a:p>
            <a:r>
              <a:rPr lang="da-DK" sz="2150" dirty="0"/>
              <a:t>på vindmøller</a:t>
            </a:r>
          </a:p>
        </p:txBody>
      </p:sp>
      <p:sp>
        <p:nvSpPr>
          <p:cNvPr id="3" name="Tekstfelt 2">
            <a:extLst>
              <a:ext uri="{FF2B5EF4-FFF2-40B4-BE49-F238E27FC236}">
                <a16:creationId xmlns:a16="http://schemas.microsoft.com/office/drawing/2014/main" id="{35B3FAE1-6F09-C9B0-6A22-7871CDDFA888}"/>
              </a:ext>
            </a:extLst>
          </p:cNvPr>
          <p:cNvSpPr txBox="1"/>
          <p:nvPr/>
        </p:nvSpPr>
        <p:spPr>
          <a:xfrm>
            <a:off x="10859326" y="240030"/>
            <a:ext cx="1233523" cy="707886"/>
          </a:xfrm>
          <a:prstGeom prst="rect">
            <a:avLst/>
          </a:prstGeom>
          <a:noFill/>
        </p:spPr>
        <p:txBody>
          <a:bodyPr wrap="square" rtlCol="0">
            <a:spAutoFit/>
          </a:bodyPr>
          <a:lstStyle/>
          <a:p>
            <a:r>
              <a:rPr lang="da-DK" sz="2000" dirty="0">
                <a:solidFill>
                  <a:schemeClr val="accent1"/>
                </a:solidFill>
                <a:highlight>
                  <a:srgbClr val="FFFF00"/>
                </a:highlight>
              </a:rPr>
              <a:t> Faldende</a:t>
            </a:r>
          </a:p>
          <a:p>
            <a:r>
              <a:rPr lang="da-DK" sz="2000" dirty="0">
                <a:solidFill>
                  <a:schemeClr val="accent1"/>
                </a:solidFill>
                <a:highlight>
                  <a:srgbClr val="FFFF00"/>
                </a:highlight>
              </a:rPr>
              <a:t> huspriser</a:t>
            </a:r>
          </a:p>
        </p:txBody>
      </p:sp>
      <p:sp>
        <p:nvSpPr>
          <p:cNvPr id="4" name="Tekstfelt 3">
            <a:extLst>
              <a:ext uri="{FF2B5EF4-FFF2-40B4-BE49-F238E27FC236}">
                <a16:creationId xmlns:a16="http://schemas.microsoft.com/office/drawing/2014/main" id="{6F669266-2262-0259-6B22-292E0D7AE224}"/>
              </a:ext>
            </a:extLst>
          </p:cNvPr>
          <p:cNvSpPr txBox="1"/>
          <p:nvPr/>
        </p:nvSpPr>
        <p:spPr>
          <a:xfrm>
            <a:off x="9063710" y="6103513"/>
            <a:ext cx="2924060" cy="296491"/>
          </a:xfrm>
          <a:prstGeom prst="rect">
            <a:avLst/>
          </a:prstGeom>
          <a:solidFill>
            <a:schemeClr val="bg2"/>
          </a:solidFill>
        </p:spPr>
        <p:txBody>
          <a:bodyPr wrap="square">
            <a:spAutoFit/>
          </a:bodyPr>
          <a:lstStyle/>
          <a:p>
            <a:pPr>
              <a:lnSpc>
                <a:spcPts val="1650"/>
              </a:lnSpc>
              <a:spcAft>
                <a:spcPts val="800"/>
              </a:spcAft>
            </a:pPr>
            <a:r>
              <a:rPr lang="da-DK" sz="1200" cap="all" dirty="0">
                <a:effectLst/>
                <a:ea typeface="Times New Roman" panose="02020603050405020304" pitchFamily="18" charset="0"/>
                <a:cs typeface="Times New Roman" panose="02020603050405020304" pitchFamily="18" charset="0"/>
              </a:rPr>
              <a:t>                  Landbrugsavisen 17.11</a:t>
            </a:r>
            <a:r>
              <a:rPr lang="da-DK" sz="1200" cap="all" dirty="0">
                <a:solidFill>
                  <a:srgbClr val="000000"/>
                </a:solidFill>
                <a:effectLst/>
                <a:ea typeface="Times New Roman" panose="02020603050405020304" pitchFamily="18" charset="0"/>
                <a:cs typeface="Times New Roman" panose="02020603050405020304" pitchFamily="18" charset="0"/>
              </a:rPr>
              <a:t>.14</a:t>
            </a:r>
            <a:endParaRPr lang="da-DK" sz="12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368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F61449-3A46-84EC-077E-436CD2585247}"/>
              </a:ext>
            </a:extLst>
          </p:cNvPr>
          <p:cNvSpPr>
            <a:spLocks noGrp="1"/>
          </p:cNvSpPr>
          <p:nvPr>
            <p:ph type="title"/>
          </p:nvPr>
        </p:nvSpPr>
        <p:spPr>
          <a:xfrm>
            <a:off x="838200" y="50351"/>
            <a:ext cx="10515600" cy="1291562"/>
          </a:xfrm>
        </p:spPr>
        <p:txBody>
          <a:bodyPr/>
          <a:lstStyle/>
          <a:p>
            <a:pPr algn="ctr"/>
            <a:r>
              <a:rPr lang="da-DK" b="1" dirty="0"/>
              <a:t>FALDENDE HUSPRISER</a:t>
            </a:r>
          </a:p>
        </p:txBody>
      </p:sp>
      <p:pic>
        <p:nvPicPr>
          <p:cNvPr id="6" name="Billede 5" descr="Et billede, der indeholder træ, himmel, udendørs&#10;&#10;Automatisk genereret beskrivelse">
            <a:extLst>
              <a:ext uri="{FF2B5EF4-FFF2-40B4-BE49-F238E27FC236}">
                <a16:creationId xmlns:a16="http://schemas.microsoft.com/office/drawing/2014/main" id="{3B9A8807-F489-5C1B-287D-CD0638BE9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50449"/>
            <a:ext cx="12192000" cy="4940905"/>
          </a:xfrm>
          <a:prstGeom prst="rect">
            <a:avLst/>
          </a:prstGeom>
        </p:spPr>
      </p:pic>
      <p:pic>
        <p:nvPicPr>
          <p:cNvPr id="3" name="Billede 2" descr="Et billede, der indeholder udendørs, træ, himmel&#10;&#10;Automatisk genereret beskrivelse">
            <a:extLst>
              <a:ext uri="{FF2B5EF4-FFF2-40B4-BE49-F238E27FC236}">
                <a16:creationId xmlns:a16="http://schemas.microsoft.com/office/drawing/2014/main" id="{55D55A3D-7975-449B-A390-E20A1D9690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3355"/>
            <a:ext cx="12192000" cy="4940905"/>
          </a:xfrm>
          <a:prstGeom prst="rect">
            <a:avLst/>
          </a:prstGeom>
        </p:spPr>
      </p:pic>
      <p:sp>
        <p:nvSpPr>
          <p:cNvPr id="4" name="Tekstfelt 3">
            <a:extLst>
              <a:ext uri="{FF2B5EF4-FFF2-40B4-BE49-F238E27FC236}">
                <a16:creationId xmlns:a16="http://schemas.microsoft.com/office/drawing/2014/main" id="{53DA8438-DBB0-5AC5-779F-690E8C6BF591}"/>
              </a:ext>
            </a:extLst>
          </p:cNvPr>
          <p:cNvSpPr txBox="1"/>
          <p:nvPr/>
        </p:nvSpPr>
        <p:spPr>
          <a:xfrm>
            <a:off x="-1793174" y="1757038"/>
            <a:ext cx="14214763" cy="1938992"/>
          </a:xfrm>
          <a:prstGeom prst="rect">
            <a:avLst/>
          </a:prstGeom>
          <a:noFill/>
        </p:spPr>
        <p:txBody>
          <a:bodyPr wrap="square">
            <a:spAutoFit/>
          </a:bodyPr>
          <a:lstStyle/>
          <a:p>
            <a:pPr marL="1924050" lvl="4" fontAlgn="base"/>
            <a:r>
              <a:rPr lang="da-DK" sz="2000" b="0" i="0" u="none" strike="noStrike" dirty="0">
                <a:solidFill>
                  <a:srgbClr val="000000"/>
                </a:solidFill>
                <a:effectLst/>
              </a:rPr>
              <a:t>Når modsætningen mellem vindmøller og natur vurderes af danskerne, kan det ses i tørre tal</a:t>
            </a:r>
          </a:p>
          <a:p>
            <a:pPr marL="1924050" lvl="4" fontAlgn="base"/>
            <a:endParaRPr lang="da-DK" sz="2000" b="0" i="0" u="none" strike="noStrike" dirty="0">
              <a:solidFill>
                <a:srgbClr val="000000"/>
              </a:solidFill>
              <a:effectLst/>
            </a:endParaRPr>
          </a:p>
          <a:p>
            <a:pPr marL="1924050" lvl="4" fontAlgn="base">
              <a:buFont typeface="+mj-lt"/>
              <a:buAutoNum type="arabicPeriod"/>
            </a:pPr>
            <a:r>
              <a:rPr lang="da-DK" sz="2000" b="0" i="0" u="none" strike="noStrike" dirty="0">
                <a:solidFill>
                  <a:srgbClr val="000000"/>
                </a:solidFill>
                <a:effectLst/>
              </a:rPr>
              <a:t> Det bliver mindre attraktivt at bo og bosætte sig </a:t>
            </a:r>
            <a:r>
              <a:rPr lang="da-DK" sz="2000" dirty="0">
                <a:solidFill>
                  <a:srgbClr val="000000"/>
                </a:solidFill>
              </a:rPr>
              <a:t>her</a:t>
            </a:r>
            <a:r>
              <a:rPr lang="da-DK" sz="2000" b="0" i="0" u="none" strike="noStrike" dirty="0">
                <a:solidFill>
                  <a:srgbClr val="000000"/>
                </a:solidFill>
                <a:effectLst/>
              </a:rPr>
              <a:t> </a:t>
            </a:r>
          </a:p>
          <a:p>
            <a:pPr marL="1924050" lvl="4" fontAlgn="base">
              <a:buFont typeface="+mj-lt"/>
              <a:buAutoNum type="arabicPeriod"/>
            </a:pPr>
            <a:r>
              <a:rPr lang="da-DK" sz="2000" b="0" i="0" u="none" strike="noStrike" dirty="0">
                <a:solidFill>
                  <a:srgbClr val="000000"/>
                </a:solidFill>
                <a:effectLst/>
              </a:rPr>
              <a:t> Det bliver sværere at sælge huse i området: – liggetid forøges – priser falder (Hus 15%. Skov 10-25%) </a:t>
            </a:r>
          </a:p>
          <a:p>
            <a:pPr marL="1924050" lvl="4" fontAlgn="base">
              <a:buFont typeface="+mj-lt"/>
              <a:buAutoNum type="arabicPeriod"/>
            </a:pPr>
            <a:r>
              <a:rPr lang="da-DK" sz="2000" dirty="0">
                <a:solidFill>
                  <a:srgbClr val="000000"/>
                </a:solidFill>
              </a:rPr>
              <a:t> Naturelskere flytter og en landsby som Øster Starup afvikles over en årrække </a:t>
            </a:r>
            <a:r>
              <a:rPr lang="da-DK" dirty="0">
                <a:solidFill>
                  <a:srgbClr val="000000"/>
                </a:solidFill>
              </a:rPr>
              <a:t> (</a:t>
            </a:r>
            <a:r>
              <a:rPr lang="da-DK" dirty="0" err="1">
                <a:solidFill>
                  <a:srgbClr val="000000"/>
                </a:solidFill>
              </a:rPr>
              <a:t>Nytilflyttere</a:t>
            </a:r>
            <a:r>
              <a:rPr lang="da-DK" dirty="0">
                <a:solidFill>
                  <a:srgbClr val="000000"/>
                </a:solidFill>
              </a:rPr>
              <a:t> fortæller…)</a:t>
            </a:r>
          </a:p>
          <a:p>
            <a:pPr marL="1924050" lvl="4" fontAlgn="base">
              <a:buFont typeface="+mj-lt"/>
              <a:buAutoNum type="arabicPeriod"/>
            </a:pPr>
            <a:r>
              <a:rPr lang="da-DK" sz="2000" dirty="0">
                <a:solidFill>
                  <a:srgbClr val="000000"/>
                </a:solidFill>
              </a:rPr>
              <a:t> Landsbyharmoni erstattes af splid, fordi Øster Starup betaler prisen, og </a:t>
            </a:r>
            <a:r>
              <a:rPr lang="da-DK" sz="2000" dirty="0" err="1">
                <a:solidFill>
                  <a:srgbClr val="000000"/>
                </a:solidFill>
              </a:rPr>
              <a:t>Ågaard</a:t>
            </a:r>
            <a:r>
              <a:rPr lang="da-DK" sz="2000" dirty="0">
                <a:solidFill>
                  <a:srgbClr val="000000"/>
                </a:solidFill>
              </a:rPr>
              <a:t> kun høster </a:t>
            </a:r>
            <a:r>
              <a:rPr lang="da-DK" sz="2000" dirty="0" err="1">
                <a:solidFill>
                  <a:srgbClr val="000000"/>
                </a:solidFill>
              </a:rPr>
              <a:t>Eurowinds</a:t>
            </a:r>
            <a:r>
              <a:rPr lang="da-DK" sz="2000" dirty="0">
                <a:solidFill>
                  <a:srgbClr val="000000"/>
                </a:solidFill>
              </a:rPr>
              <a:t> pengegaver     </a:t>
            </a:r>
            <a:endParaRPr lang="da-DK" sz="2000" b="1" i="0" u="none" strike="noStrike" dirty="0">
              <a:solidFill>
                <a:srgbClr val="000000"/>
              </a:solidFill>
              <a:effectLst/>
            </a:endParaRPr>
          </a:p>
        </p:txBody>
      </p:sp>
      <p:sp>
        <p:nvSpPr>
          <p:cNvPr id="5" name="Tekstfelt 4">
            <a:extLst>
              <a:ext uri="{FF2B5EF4-FFF2-40B4-BE49-F238E27FC236}">
                <a16:creationId xmlns:a16="http://schemas.microsoft.com/office/drawing/2014/main" id="{03EFD8D0-5E4E-7F4D-1885-F133BD2309FC}"/>
              </a:ext>
            </a:extLst>
          </p:cNvPr>
          <p:cNvSpPr txBox="1"/>
          <p:nvPr/>
        </p:nvSpPr>
        <p:spPr>
          <a:xfrm>
            <a:off x="10859326" y="240030"/>
            <a:ext cx="1233523" cy="707886"/>
          </a:xfrm>
          <a:prstGeom prst="rect">
            <a:avLst/>
          </a:prstGeom>
          <a:noFill/>
        </p:spPr>
        <p:txBody>
          <a:bodyPr wrap="square" rtlCol="0">
            <a:spAutoFit/>
          </a:bodyPr>
          <a:lstStyle/>
          <a:p>
            <a:r>
              <a:rPr lang="da-DK" sz="2000" dirty="0">
                <a:solidFill>
                  <a:schemeClr val="accent1"/>
                </a:solidFill>
                <a:highlight>
                  <a:srgbClr val="FFFF00"/>
                </a:highlight>
              </a:rPr>
              <a:t> Faldende</a:t>
            </a:r>
          </a:p>
          <a:p>
            <a:r>
              <a:rPr lang="da-DK" sz="2000" dirty="0">
                <a:solidFill>
                  <a:schemeClr val="accent1"/>
                </a:solidFill>
                <a:highlight>
                  <a:srgbClr val="FFFF00"/>
                </a:highlight>
              </a:rPr>
              <a:t> huspriser</a:t>
            </a:r>
          </a:p>
        </p:txBody>
      </p:sp>
    </p:spTree>
    <p:extLst>
      <p:ext uri="{BB962C8B-B14F-4D97-AF65-F5344CB8AC3E}">
        <p14:creationId xmlns:p14="http://schemas.microsoft.com/office/powerpoint/2010/main" val="1568580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86E6202B-D89F-D4CB-CB8C-1AB446C54103}"/>
              </a:ext>
            </a:extLst>
          </p:cNvPr>
          <p:cNvSpPr txBox="1"/>
          <p:nvPr/>
        </p:nvSpPr>
        <p:spPr>
          <a:xfrm>
            <a:off x="-47877" y="2782139"/>
            <a:ext cx="3331341" cy="400110"/>
          </a:xfrm>
          <a:prstGeom prst="rect">
            <a:avLst/>
          </a:prstGeom>
          <a:noFill/>
        </p:spPr>
        <p:txBody>
          <a:bodyPr wrap="square" rtlCol="0">
            <a:spAutoFit/>
          </a:bodyPr>
          <a:lstStyle/>
          <a:p>
            <a:r>
              <a:rPr lang="da-DK" sz="2000" b="1" dirty="0"/>
              <a:t> </a:t>
            </a:r>
            <a:endParaRPr lang="da-DK" sz="2400" b="1" dirty="0"/>
          </a:p>
        </p:txBody>
      </p:sp>
      <p:sp>
        <p:nvSpPr>
          <p:cNvPr id="11" name="Tekstfelt 10">
            <a:extLst>
              <a:ext uri="{FF2B5EF4-FFF2-40B4-BE49-F238E27FC236}">
                <a16:creationId xmlns:a16="http://schemas.microsoft.com/office/drawing/2014/main" id="{A5F54726-4C84-20BF-0DC0-85B7C8958508}"/>
              </a:ext>
            </a:extLst>
          </p:cNvPr>
          <p:cNvSpPr txBox="1"/>
          <p:nvPr/>
        </p:nvSpPr>
        <p:spPr>
          <a:xfrm>
            <a:off x="0" y="640913"/>
            <a:ext cx="3621973" cy="5786199"/>
          </a:xfrm>
          <a:prstGeom prst="rect">
            <a:avLst/>
          </a:prstGeom>
          <a:solidFill>
            <a:schemeClr val="bg1"/>
          </a:solidFill>
        </p:spPr>
        <p:txBody>
          <a:bodyPr wrap="square" rtlCol="0">
            <a:spAutoFit/>
          </a:bodyPr>
          <a:lstStyle/>
          <a:p>
            <a:r>
              <a:rPr lang="da-DK" sz="2000" b="1" dirty="0"/>
              <a:t>Særlig værdifuldt naturområde</a:t>
            </a:r>
          </a:p>
          <a:p>
            <a:endParaRPr lang="da-DK" sz="2000" b="1" dirty="0"/>
          </a:p>
          <a:p>
            <a:endParaRPr lang="da-DK" sz="500" b="1" dirty="0"/>
          </a:p>
          <a:p>
            <a:r>
              <a:rPr lang="da-DK" sz="2000" b="1" dirty="0"/>
              <a:t>Støjfølsomt fritidsområde</a:t>
            </a:r>
          </a:p>
          <a:p>
            <a:r>
              <a:rPr lang="da-DK" sz="2000" b="1" dirty="0"/>
              <a:t>Et livsvigtigt område for krigs- veteraner og deres familier </a:t>
            </a:r>
          </a:p>
          <a:p>
            <a:endParaRPr lang="da-DK" sz="2000" b="1" dirty="0"/>
          </a:p>
          <a:p>
            <a:endParaRPr lang="da-DK" sz="500" b="1" dirty="0"/>
          </a:p>
          <a:p>
            <a:r>
              <a:rPr lang="da-DK" sz="1900" b="1" dirty="0"/>
              <a:t>EU- beskyttede fugle og  flagermus</a:t>
            </a:r>
          </a:p>
          <a:p>
            <a:endParaRPr lang="da-DK" sz="2000" b="1" dirty="0"/>
          </a:p>
          <a:p>
            <a:endParaRPr lang="da-DK" sz="500" b="1" dirty="0"/>
          </a:p>
          <a:p>
            <a:r>
              <a:rPr lang="da-DK" sz="2000" b="1" dirty="0"/>
              <a:t>Stor biodiversitet   </a:t>
            </a:r>
          </a:p>
          <a:p>
            <a:endParaRPr lang="da-DK" sz="300" b="1" dirty="0"/>
          </a:p>
          <a:p>
            <a:endParaRPr lang="da-DK" sz="300" b="1" dirty="0"/>
          </a:p>
          <a:p>
            <a:endParaRPr lang="da-DK" sz="300" b="1" dirty="0"/>
          </a:p>
          <a:p>
            <a:endParaRPr lang="da-DK" sz="300" b="1" dirty="0"/>
          </a:p>
          <a:p>
            <a:endParaRPr lang="da-DK" sz="800" b="1" dirty="0"/>
          </a:p>
          <a:p>
            <a:r>
              <a:rPr lang="da-DK" sz="2000" b="1" dirty="0"/>
              <a:t>Vejle Kommune er bagud med naturområder og biodiversitet</a:t>
            </a:r>
          </a:p>
          <a:p>
            <a:r>
              <a:rPr lang="da-DK" sz="2000" b="1" dirty="0"/>
              <a:t>2030-mål (</a:t>
            </a:r>
            <a:r>
              <a:rPr lang="da-DK" sz="2000" b="1" dirty="0">
                <a:solidFill>
                  <a:srgbClr val="FF0000"/>
                </a:solidFill>
              </a:rPr>
              <a:t>30% </a:t>
            </a:r>
            <a:r>
              <a:rPr lang="da-DK" sz="2000" b="1" dirty="0"/>
              <a:t>over for Vejles </a:t>
            </a:r>
            <a:r>
              <a:rPr lang="da-DK" sz="2000" b="1" dirty="0">
                <a:solidFill>
                  <a:srgbClr val="FF0000"/>
                </a:solidFill>
              </a:rPr>
              <a:t>7,5%)</a:t>
            </a:r>
          </a:p>
          <a:p>
            <a:endParaRPr lang="da-DK" sz="2000" b="1" dirty="0"/>
          </a:p>
          <a:p>
            <a:r>
              <a:rPr lang="da-DK" sz="500" b="1" dirty="0"/>
              <a:t> </a:t>
            </a:r>
            <a:r>
              <a:rPr lang="da-DK" sz="2000" b="1" dirty="0"/>
              <a:t>  </a:t>
            </a:r>
          </a:p>
          <a:p>
            <a:endParaRPr lang="da-DK" sz="2000" b="1" dirty="0"/>
          </a:p>
        </p:txBody>
      </p:sp>
      <p:sp>
        <p:nvSpPr>
          <p:cNvPr id="32" name="Tekstfelt 31">
            <a:extLst>
              <a:ext uri="{FF2B5EF4-FFF2-40B4-BE49-F238E27FC236}">
                <a16:creationId xmlns:a16="http://schemas.microsoft.com/office/drawing/2014/main" id="{8B7EAAAE-77F5-4764-DF9B-1D08321C0A87}"/>
              </a:ext>
            </a:extLst>
          </p:cNvPr>
          <p:cNvSpPr txBox="1"/>
          <p:nvPr/>
        </p:nvSpPr>
        <p:spPr>
          <a:xfrm>
            <a:off x="21184" y="-39933"/>
            <a:ext cx="12170816" cy="830997"/>
          </a:xfrm>
          <a:prstGeom prst="rect">
            <a:avLst/>
          </a:prstGeom>
          <a:noFill/>
        </p:spPr>
        <p:txBody>
          <a:bodyPr wrap="square" rtlCol="0">
            <a:spAutoFit/>
          </a:bodyPr>
          <a:lstStyle/>
          <a:p>
            <a:pPr algn="ctr"/>
            <a:r>
              <a:rPr lang="da-DK" sz="2400" b="1" dirty="0"/>
              <a:t>    </a:t>
            </a:r>
            <a:r>
              <a:rPr lang="da-DK" sz="4800" b="1" dirty="0"/>
              <a:t>OPSAMLING</a:t>
            </a:r>
          </a:p>
        </p:txBody>
      </p:sp>
      <p:sp>
        <p:nvSpPr>
          <p:cNvPr id="2" name="Tekstfelt 1">
            <a:extLst>
              <a:ext uri="{FF2B5EF4-FFF2-40B4-BE49-F238E27FC236}">
                <a16:creationId xmlns:a16="http://schemas.microsoft.com/office/drawing/2014/main" id="{6DF81BB1-293B-C3A3-BB38-B6250E8776F5}"/>
              </a:ext>
            </a:extLst>
          </p:cNvPr>
          <p:cNvSpPr txBox="1"/>
          <p:nvPr/>
        </p:nvSpPr>
        <p:spPr>
          <a:xfrm>
            <a:off x="8944025" y="687884"/>
            <a:ext cx="3265634" cy="6463308"/>
          </a:xfrm>
          <a:prstGeom prst="rect">
            <a:avLst/>
          </a:prstGeom>
          <a:noFill/>
        </p:spPr>
        <p:txBody>
          <a:bodyPr wrap="square" rtlCol="0">
            <a:spAutoFit/>
          </a:bodyPr>
          <a:lstStyle/>
          <a:p>
            <a:r>
              <a:rPr lang="da-DK" sz="1800" dirty="0">
                <a:effectLst/>
                <a:latin typeface="Calibri" panose="020F0502020204030204" pitchFamily="34" charset="0"/>
              </a:rPr>
              <a:t> ”</a:t>
            </a:r>
            <a:r>
              <a:rPr lang="da-DK" sz="1800" b="1" dirty="0">
                <a:effectLst/>
                <a:latin typeface="Calibri" panose="020F0502020204030204" pitchFamily="34" charset="0"/>
              </a:rPr>
              <a:t>Når et område er udlagt til et bestemt formål i må man derfor </a:t>
            </a:r>
            <a:r>
              <a:rPr lang="da-DK" b="1" dirty="0">
                <a:latin typeface="Calibri" panose="020F0502020204030204" pitchFamily="34" charset="0"/>
              </a:rPr>
              <a:t> </a:t>
            </a:r>
            <a:r>
              <a:rPr lang="da-DK" sz="1800" b="1" dirty="0">
                <a:effectLst/>
                <a:latin typeface="Calibri" panose="020F0502020204030204" pitchFamily="34" charset="0"/>
              </a:rPr>
              <a:t>som beboer eller grundejer FORVENTE, AT UDVIKLINGEN VIL GÅ I DEN RETNING”. </a:t>
            </a:r>
          </a:p>
          <a:p>
            <a:pPr algn="ctr"/>
            <a:endParaRPr lang="da-DK" b="1" dirty="0">
              <a:latin typeface="Calibri" panose="020F0502020204030204" pitchFamily="34" charset="0"/>
            </a:endParaRPr>
          </a:p>
          <a:p>
            <a:r>
              <a:rPr lang="da-DK" sz="1800" b="1" dirty="0"/>
              <a:t> ”… BYRÅDET HAR PLIGT TIL AT VIRKE FOR DENS GENNEMFØRELSE”</a:t>
            </a:r>
          </a:p>
          <a:p>
            <a:endParaRPr lang="da-DK" b="1" dirty="0"/>
          </a:p>
          <a:p>
            <a:r>
              <a:rPr lang="da-DK" b="1" dirty="0"/>
              <a:t>Afvikling af området: huspriser</a:t>
            </a:r>
          </a:p>
          <a:p>
            <a:endParaRPr lang="da-DK" b="1" dirty="0"/>
          </a:p>
          <a:p>
            <a:r>
              <a:rPr lang="da-DK" b="1" dirty="0"/>
              <a:t>Massiv lokal modstand</a:t>
            </a:r>
          </a:p>
          <a:p>
            <a:endParaRPr lang="da-DK" b="1" dirty="0"/>
          </a:p>
          <a:p>
            <a:r>
              <a:rPr lang="da-DK" b="1" dirty="0"/>
              <a:t>Frygt for yderligere VE-anlæg</a:t>
            </a:r>
          </a:p>
          <a:p>
            <a:endParaRPr lang="da-DK" b="1" dirty="0"/>
          </a:p>
          <a:p>
            <a:r>
              <a:rPr lang="da-DK" b="1" dirty="0"/>
              <a:t>Splid i lokalsamfundet</a:t>
            </a:r>
          </a:p>
          <a:p>
            <a:endParaRPr lang="da-DK" b="1" dirty="0"/>
          </a:p>
          <a:p>
            <a:r>
              <a:rPr lang="da-DK" b="1" dirty="0"/>
              <a:t>Projektet overtræder regler, anbefalinger, videnskabelige råd og facts</a:t>
            </a:r>
          </a:p>
          <a:p>
            <a:endParaRPr lang="da-DK" b="1" dirty="0"/>
          </a:p>
          <a:p>
            <a:endParaRPr lang="da-DK" dirty="0"/>
          </a:p>
        </p:txBody>
      </p:sp>
      <p:sp>
        <p:nvSpPr>
          <p:cNvPr id="9" name="Tekstfelt 8">
            <a:extLst>
              <a:ext uri="{FF2B5EF4-FFF2-40B4-BE49-F238E27FC236}">
                <a16:creationId xmlns:a16="http://schemas.microsoft.com/office/drawing/2014/main" id="{0036E6EA-1638-CF22-4BF1-C7E855845187}"/>
              </a:ext>
            </a:extLst>
          </p:cNvPr>
          <p:cNvSpPr txBox="1"/>
          <p:nvPr/>
        </p:nvSpPr>
        <p:spPr>
          <a:xfrm>
            <a:off x="104526" y="5748397"/>
            <a:ext cx="12170816" cy="1077218"/>
          </a:xfrm>
          <a:prstGeom prst="rect">
            <a:avLst/>
          </a:prstGeom>
          <a:noFill/>
        </p:spPr>
        <p:txBody>
          <a:bodyPr wrap="square" rtlCol="0">
            <a:spAutoFit/>
          </a:bodyPr>
          <a:lstStyle/>
          <a:p>
            <a:r>
              <a:rPr lang="da-DK" sz="2800" b="1" dirty="0"/>
              <a:t>VIND OG ENERGI</a:t>
            </a:r>
          </a:p>
          <a:p>
            <a:r>
              <a:rPr lang="da-DK" b="1" dirty="0"/>
              <a:t>Vindforholdene er de næstedårligste i Danmark</a:t>
            </a:r>
          </a:p>
          <a:p>
            <a:r>
              <a:rPr lang="da-DK" b="1" dirty="0"/>
              <a:t>Vejle Kommune har allerede nu opnået</a:t>
            </a:r>
            <a:r>
              <a:rPr lang="da-DK" b="1" dirty="0">
                <a:solidFill>
                  <a:srgbClr val="FF0000"/>
                </a:solidFill>
              </a:rPr>
              <a:t> 90%</a:t>
            </a:r>
            <a:r>
              <a:rPr lang="da-DK" b="1" dirty="0"/>
              <a:t> af sit 2030-mål for grøn el</a:t>
            </a:r>
          </a:p>
        </p:txBody>
      </p:sp>
      <p:pic>
        <p:nvPicPr>
          <p:cNvPr id="7" name="Billede 6">
            <a:extLst>
              <a:ext uri="{FF2B5EF4-FFF2-40B4-BE49-F238E27FC236}">
                <a16:creationId xmlns:a16="http://schemas.microsoft.com/office/drawing/2014/main" id="{2BADEA6F-3288-0D4E-5C93-5B4BEB8997F3}"/>
              </a:ext>
            </a:extLst>
          </p:cNvPr>
          <p:cNvPicPr>
            <a:picLocks noChangeAspect="1"/>
          </p:cNvPicPr>
          <p:nvPr/>
        </p:nvPicPr>
        <p:blipFill rotWithShape="1">
          <a:blip r:embed="rId3"/>
          <a:srcRect l="45988" t="39186" r="30694" b="21054"/>
          <a:stretch/>
        </p:blipFill>
        <p:spPr bwMode="auto">
          <a:xfrm>
            <a:off x="3482433" y="1204203"/>
            <a:ext cx="5227134" cy="501288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8034535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8215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559786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B08F4D6F-59BC-6261-2A01-6B79A4CBE4F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932" r="9421"/>
          <a:stretch/>
        </p:blipFill>
        <p:spPr bwMode="auto">
          <a:xfrm>
            <a:off x="1309191" y="27496"/>
            <a:ext cx="9556731" cy="8178353"/>
          </a:xfrm>
          <a:prstGeom prst="rect">
            <a:avLst/>
          </a:prstGeom>
          <a:noFill/>
          <a:ln>
            <a:noFill/>
          </a:ln>
          <a:extLst>
            <a:ext uri="{53640926-AAD7-44D8-BBD7-CCE9431645EC}">
              <a14:shadowObscured xmlns:a14="http://schemas.microsoft.com/office/drawing/2010/main"/>
            </a:ext>
          </a:extLst>
        </p:spPr>
      </p:pic>
      <p:sp>
        <p:nvSpPr>
          <p:cNvPr id="3" name="Tekstfelt 2">
            <a:extLst>
              <a:ext uri="{FF2B5EF4-FFF2-40B4-BE49-F238E27FC236}">
                <a16:creationId xmlns:a16="http://schemas.microsoft.com/office/drawing/2014/main" id="{3C8DD2B7-3410-E818-6AD6-2BD7EA59ED79}"/>
              </a:ext>
            </a:extLst>
          </p:cNvPr>
          <p:cNvSpPr txBox="1"/>
          <p:nvPr/>
        </p:nvSpPr>
        <p:spPr>
          <a:xfrm>
            <a:off x="110836" y="6211669"/>
            <a:ext cx="11970327" cy="646331"/>
          </a:xfrm>
          <a:prstGeom prst="rect">
            <a:avLst/>
          </a:prstGeom>
          <a:solidFill>
            <a:schemeClr val="bg1"/>
          </a:solidFill>
        </p:spPr>
        <p:txBody>
          <a:bodyPr wrap="square" rtlCol="0">
            <a:spAutoFit/>
          </a:bodyPr>
          <a:lstStyle/>
          <a:p>
            <a:r>
              <a:rPr lang="da-DK"/>
              <a:t>https://politiken.dk/debat/klummer/art9195381/%C2%BBDer-skal-simpelthen-ikke-h%C3%A6ldes-asfalt-ud-over-mere-natur-i-Danmark%C2%AB</a:t>
            </a:r>
            <a:endParaRPr lang="da-DK" dirty="0"/>
          </a:p>
        </p:txBody>
      </p:sp>
    </p:spTree>
    <p:extLst>
      <p:ext uri="{BB962C8B-B14F-4D97-AF65-F5344CB8AC3E}">
        <p14:creationId xmlns:p14="http://schemas.microsoft.com/office/powerpoint/2010/main" val="3593781174"/>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29331</TotalTime>
  <Words>2369</Words>
  <Application>Microsoft Office PowerPoint</Application>
  <PresentationFormat>Widescreen</PresentationFormat>
  <Paragraphs>363</Paragraphs>
  <Slides>40</Slides>
  <Notes>9</Notes>
  <HiddenSlides>0</HiddenSlides>
  <MMClips>1</MMClips>
  <ScaleCrop>false</ScaleCrop>
  <HeadingPairs>
    <vt:vector size="6" baseType="variant">
      <vt:variant>
        <vt:lpstr>Benyttede skrifttyper</vt:lpstr>
      </vt:variant>
      <vt:variant>
        <vt:i4>9</vt:i4>
      </vt:variant>
      <vt:variant>
        <vt:lpstr>Tema</vt:lpstr>
      </vt:variant>
      <vt:variant>
        <vt:i4>1</vt:i4>
      </vt:variant>
      <vt:variant>
        <vt:lpstr>Slidetitler</vt:lpstr>
      </vt:variant>
      <vt:variant>
        <vt:i4>40</vt:i4>
      </vt:variant>
    </vt:vector>
  </HeadingPairs>
  <TitlesOfParts>
    <vt:vector size="50" baseType="lpstr">
      <vt:lpstr>Arial</vt:lpstr>
      <vt:lpstr>Arial</vt:lpstr>
      <vt:lpstr>Calibri</vt:lpstr>
      <vt:lpstr>Calibri Light</vt:lpstr>
      <vt:lpstr>Cambria Math</vt:lpstr>
      <vt:lpstr>inherit</vt:lpstr>
      <vt:lpstr>Segoe UI</vt:lpstr>
      <vt:lpstr>Source Sans Pro</vt:lpstr>
      <vt:lpstr>Times New Roman</vt:lpstr>
      <vt:lpstr>Office-tema</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Shelterpladsen for veteraner ligger i dette støjfri område, og de er en sjældenhed i Danmark i dag </vt:lpstr>
      <vt:lpstr>PowerPoint-præsentation</vt:lpstr>
      <vt:lpstr>PowerPoint-præsentation</vt:lpstr>
      <vt:lpstr>PowerPoint-præsentation</vt:lpstr>
      <vt:lpstr>PowerPoint-præsentation</vt:lpstr>
      <vt:lpstr>PowerPoint-præsentation</vt:lpstr>
      <vt:lpstr>PowerPoint-præsentation</vt:lpstr>
      <vt:lpstr> ALLE FLAGERMUS ER TOTAL-FREDEDE iflg. EU-DIREKTIV</vt:lpstr>
      <vt:lpstr>”Damflagermus er en sjælden art”</vt:lpstr>
      <vt:lpstr>Damflagermus er en sjælden art.</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   BEGRÆNSEDE KLAGEMULIGHEDER OVER STØJ</vt:lpstr>
      <vt:lpstr>PowerPoint-præsentation</vt:lpstr>
      <vt:lpstr>PowerPoint-præsentation</vt:lpstr>
      <vt:lpstr>   AFSTANDSREGLER OVERHOLDES IKKE</vt:lpstr>
      <vt:lpstr>PowerPoint-præsentation</vt:lpstr>
      <vt:lpstr> FALDENDE HUSPRISER   </vt:lpstr>
      <vt:lpstr>PowerPoint-præsentation</vt:lpstr>
      <vt:lpstr>Vindmøller som nabo sænker boligprisen op mod 14 procent</vt:lpstr>
      <vt:lpstr>FALDENDE HUSPRISER</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Trine Granild-Jensen</dc:creator>
  <cp:lastModifiedBy>Trine Granild-Jensen</cp:lastModifiedBy>
  <cp:revision>342</cp:revision>
  <dcterms:created xsi:type="dcterms:W3CDTF">2023-01-11T20:08:29Z</dcterms:created>
  <dcterms:modified xsi:type="dcterms:W3CDTF">2023-03-14T14:02:32Z</dcterms:modified>
</cp:coreProperties>
</file>