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4" r:id="rId3"/>
    <p:sldId id="257" r:id="rId4"/>
    <p:sldId id="265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185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897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977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736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55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374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52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816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891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118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420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E904B-B731-4F81-806C-F2460D648846}" type="datetimeFigureOut">
              <a:rPr lang="da-DK" smtClean="0"/>
              <a:t>07-07-2023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8BE6482-4791-42E5-98D2-10DF619F280B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817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D9AA1-3865-9567-A22F-2B51542669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Årsmøde 2023	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CD41CAA-8054-4FB1-0D59-9BC920696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Vandel Udviklingsråd</a:t>
            </a:r>
          </a:p>
        </p:txBody>
      </p:sp>
    </p:spTree>
    <p:extLst>
      <p:ext uri="{BB962C8B-B14F-4D97-AF65-F5344CB8AC3E}">
        <p14:creationId xmlns:p14="http://schemas.microsoft.com/office/powerpoint/2010/main" val="274795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96127-A8EC-6964-A6AA-6A8DAA421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er der sket i 2022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159551-1516-A151-518F-8326080E7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I 2022 er der arbejdet med følgende punkter</a:t>
            </a:r>
          </a:p>
          <a:p>
            <a:r>
              <a:rPr lang="da-DK" dirty="0"/>
              <a:t>Lokalplaner for nyt boligområde</a:t>
            </a:r>
          </a:p>
          <a:p>
            <a:r>
              <a:rPr lang="da-DK" dirty="0"/>
              <a:t>Vandel Skoles lukning</a:t>
            </a:r>
          </a:p>
          <a:p>
            <a:r>
              <a:rPr lang="da-DK" dirty="0"/>
              <a:t>Klimalandsby – se mere på næste side </a:t>
            </a:r>
          </a:p>
        </p:txBody>
      </p:sp>
    </p:spTree>
    <p:extLst>
      <p:ext uri="{BB962C8B-B14F-4D97-AF65-F5344CB8AC3E}">
        <p14:creationId xmlns:p14="http://schemas.microsoft.com/office/powerpoint/2010/main" val="307359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7CE1E-E0B1-0639-258E-A6BB3814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994" y="227010"/>
            <a:ext cx="9291215" cy="1049235"/>
          </a:xfrm>
        </p:spPr>
        <p:txBody>
          <a:bodyPr/>
          <a:lstStyle/>
          <a:p>
            <a:r>
              <a:rPr lang="da-DK" dirty="0"/>
              <a:t>Status på Klimalandsbyprojektet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94C472-36FD-16FE-AA98-5AC75C2AD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801" y="125333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Vejles første klimahelt er fra Vandel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Tidligt ude med fjernvarme, stort set alle er på nu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Gav startskud til fleksibel affaldsordning over kommunegrænsen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Kreativ </a:t>
            </a:r>
            <a:r>
              <a:rPr lang="da-DK" sz="4000" dirty="0" err="1"/>
              <a:t>repair</a:t>
            </a:r>
            <a:r>
              <a:rPr lang="da-DK" sz="4000" dirty="0"/>
              <a:t>-café der fortsat vokser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Velbesøgte byttecontainere og fællesspisninger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Udstillingspavillon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Lånecykler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Byens bil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Firehøje Erhvervsforening har fast klima på dagsordenen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sz="4000" dirty="0"/>
              <a:t>Omstilling af Brugsen og handle lokalt</a:t>
            </a:r>
          </a:p>
          <a:p>
            <a:pPr marL="0" indent="0">
              <a:buNone/>
            </a:pPr>
            <a:endParaRPr lang="da-DK" sz="4000" dirty="0"/>
          </a:p>
          <a:p>
            <a:r>
              <a:rPr lang="da-DK" sz="4400" dirty="0"/>
              <a:t>På trapperne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4000" dirty="0"/>
              <a:t>”Min mormor er klimaaktivist” – lokalarkivet mobiliserer historien til kamp for klimaet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4000" dirty="0"/>
              <a:t>Landsbyskov – CO2 lagring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4000" dirty="0"/>
              <a:t>”Åben klimalandsby 2023”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a-DK" sz="4000" dirty="0"/>
              <a:t>Genbrugskunstværk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2195BBB-1CE6-DFC5-DC66-2D1F8DD967A5}"/>
              </a:ext>
            </a:extLst>
          </p:cNvPr>
          <p:cNvSpPr txBox="1"/>
          <p:nvPr/>
        </p:nvSpPr>
        <p:spPr>
          <a:xfrm>
            <a:off x="5637402" y="297389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738C7004-28ED-8765-EFDF-4B76C6B51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095" y="3724097"/>
            <a:ext cx="2148628" cy="161147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60A6DA2B-17CB-2BF5-411D-D7AF48612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664" y="1633947"/>
            <a:ext cx="2148630" cy="161147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5C4EF7D-9098-3B1F-BB1B-8B66E724D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690" y="1573887"/>
            <a:ext cx="2660686" cy="376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6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10B1A-5652-9C35-CC7D-1FCEC046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Kommende aktiviteter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EC450E3-60FE-B44E-3801-5DBF30B472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Skovrejsning sommer/efterår 2023</a:t>
            </a:r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11C5FBB3-BA41-DF8D-5E1C-827A6875D3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13808"/>
            <a:ext cx="4487863" cy="2265484"/>
          </a:xfr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79A92A6-5D47-3E49-D5DB-72A0A6665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Boliger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byggegrunde</a:t>
            </a:r>
            <a:endParaRPr lang="da-DK" dirty="0"/>
          </a:p>
        </p:txBody>
      </p:sp>
      <p:pic>
        <p:nvPicPr>
          <p:cNvPr id="1026" name="Picture 2" descr="Kan være et billede af landkort, blåtryk, plantegning og tekst">
            <a:extLst>
              <a:ext uri="{FF2B5EF4-FFF2-40B4-BE49-F238E27FC236}">
                <a16:creationId xmlns:a16="http://schemas.microsoft.com/office/drawing/2014/main" id="{6B501501-F241-20A5-8F85-B9DC559BCED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3412" y="2820988"/>
            <a:ext cx="4273714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13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D5BD17-78B2-AE79-FABA-89FD842F0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079" y="233019"/>
            <a:ext cx="9291215" cy="1049235"/>
          </a:xfrm>
        </p:spPr>
        <p:txBody>
          <a:bodyPr/>
          <a:lstStyle/>
          <a:p>
            <a:r>
              <a:rPr lang="da-DK" dirty="0"/>
              <a:t>Regnskab 2022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1E93A53-6B5C-DEF6-EE20-0406F43DDE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789536"/>
              </p:ext>
            </p:extLst>
          </p:nvPr>
        </p:nvGraphicFramePr>
        <p:xfrm>
          <a:off x="4584008" y="1389276"/>
          <a:ext cx="6298486" cy="44722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7362">
                  <a:extLst>
                    <a:ext uri="{9D8B030D-6E8A-4147-A177-3AD203B41FA5}">
                      <a16:colId xmlns:a16="http://schemas.microsoft.com/office/drawing/2014/main" val="2208133027"/>
                    </a:ext>
                  </a:extLst>
                </a:gridCol>
                <a:gridCol w="516357">
                  <a:extLst>
                    <a:ext uri="{9D8B030D-6E8A-4147-A177-3AD203B41FA5}">
                      <a16:colId xmlns:a16="http://schemas.microsoft.com/office/drawing/2014/main" val="3316785596"/>
                    </a:ext>
                  </a:extLst>
                </a:gridCol>
                <a:gridCol w="559387">
                  <a:extLst>
                    <a:ext uri="{9D8B030D-6E8A-4147-A177-3AD203B41FA5}">
                      <a16:colId xmlns:a16="http://schemas.microsoft.com/office/drawing/2014/main" val="3679328328"/>
                    </a:ext>
                  </a:extLst>
                </a:gridCol>
                <a:gridCol w="742264">
                  <a:extLst>
                    <a:ext uri="{9D8B030D-6E8A-4147-A177-3AD203B41FA5}">
                      <a16:colId xmlns:a16="http://schemas.microsoft.com/office/drawing/2014/main" val="2697654041"/>
                    </a:ext>
                  </a:extLst>
                </a:gridCol>
                <a:gridCol w="107575">
                  <a:extLst>
                    <a:ext uri="{9D8B030D-6E8A-4147-A177-3AD203B41FA5}">
                      <a16:colId xmlns:a16="http://schemas.microsoft.com/office/drawing/2014/main" val="477033750"/>
                    </a:ext>
                  </a:extLst>
                </a:gridCol>
                <a:gridCol w="2315541">
                  <a:extLst>
                    <a:ext uri="{9D8B030D-6E8A-4147-A177-3AD203B41FA5}">
                      <a16:colId xmlns:a16="http://schemas.microsoft.com/office/drawing/2014/main" val="635627684"/>
                    </a:ext>
                  </a:extLst>
                </a:gridCol>
              </a:tblGrid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Indtægter </a:t>
                      </a:r>
                      <a:endParaRPr lang="da-DK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937653698"/>
                  </a:ext>
                </a:extLst>
              </a:tr>
              <a:tr h="161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Legater/tilskud uden projekt tilknytning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18.626,00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Tilskud Vejle kommune og Legestue Vandel 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77353279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8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60218275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537284424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Udgifter</a:t>
                      </a:r>
                      <a:endParaRPr lang="da-DK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864396040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Møder/årsmøde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-1.450,00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751200673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Flag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-1.401,20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118799194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Bænke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0,00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74057204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Generel Marketing/web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-7.731,75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 Opdatering og fornyelse af hjemmeside</a:t>
                      </a:r>
                      <a:endParaRPr lang="da-DK" sz="9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974196375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Udsigtstårn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0,00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289056181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Trykkeri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-186,25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393595097"/>
                  </a:ext>
                </a:extLst>
              </a:tr>
              <a:tr h="150195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Renter/gebyrer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-736,54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676166165"/>
                  </a:ext>
                </a:extLst>
              </a:tr>
              <a:tr h="155578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Klimalandsby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-21.118,00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Kommer med i regnskabet for 2023</a:t>
                      </a: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915606358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Div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-350,00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Kontingent Firehøje Erhversforening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58347202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Flyt til Vandel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-20.371,61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156796597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sng" strike="noStrike">
                          <a:effectLst/>
                        </a:rPr>
                        <a:t>-53.345,35</a:t>
                      </a:r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19972598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sng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 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889830500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Årets resultat</a:t>
                      </a:r>
                      <a:endParaRPr lang="da-DK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dbl" strike="noStrike">
                          <a:effectLst/>
                        </a:rPr>
                        <a:t>-34.719,35</a:t>
                      </a:r>
                      <a:endParaRPr lang="da-DK" sz="900" b="0" i="0" u="dbl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dbl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015897727"/>
                  </a:ext>
                </a:extLst>
              </a:tr>
              <a:tr h="169575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084055512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 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4121716331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Kapitalforklaring</a:t>
                      </a:r>
                      <a:endParaRPr lang="da-DK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2675758578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6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3213375379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Indestående primo på kto. 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105.064,19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Overført fra regnskabet 2021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578977105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Årets resultat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-34.719,35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40718006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Indestående på kto ultimo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70.344,84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531368350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 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530122481"/>
                  </a:ext>
                </a:extLst>
              </a:tr>
              <a:tr h="161500"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>
                          <a:effectLst/>
                        </a:rPr>
                        <a:t>Difference/afrunding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350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900" u="none" strike="noStrike">
                          <a:effectLst/>
                        </a:rPr>
                        <a:t>0,00</a:t>
                      </a:r>
                      <a:endParaRPr lang="da-DK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9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900" u="none" strike="noStrike" dirty="0">
                          <a:effectLst/>
                        </a:rPr>
                        <a:t> </a:t>
                      </a:r>
                      <a:endParaRPr lang="da-DK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5" marR="8075" marT="8075" marB="0" anchor="b"/>
                </a:tc>
                <a:extLst>
                  <a:ext uri="{0D108BD9-81ED-4DB2-BD59-A6C34878D82A}">
                    <a16:rowId xmlns:a16="http://schemas.microsoft.com/office/drawing/2014/main" val="1556589830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5EF8F58B-1599-E626-D864-1ECD16832612}"/>
              </a:ext>
            </a:extLst>
          </p:cNvPr>
          <p:cNvSpPr/>
          <p:nvPr/>
        </p:nvSpPr>
        <p:spPr>
          <a:xfrm rot="19604343">
            <a:off x="497628" y="3136612"/>
            <a:ext cx="38647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Godkendt d. 9/2-2023</a:t>
            </a:r>
          </a:p>
        </p:txBody>
      </p:sp>
    </p:spTree>
    <p:extLst>
      <p:ext uri="{BB962C8B-B14F-4D97-AF65-F5344CB8AC3E}">
        <p14:creationId xmlns:p14="http://schemas.microsoft.com/office/powerpoint/2010/main" val="341176235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i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55</TotalTime>
  <Words>259</Words>
  <Application>Microsoft Office PowerPoint</Application>
  <PresentationFormat>Widescreen</PresentationFormat>
  <Paragraphs>104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Rockwell</vt:lpstr>
      <vt:lpstr>Wingdings</vt:lpstr>
      <vt:lpstr>Galleri</vt:lpstr>
      <vt:lpstr>Årsmøde 2023 </vt:lpstr>
      <vt:lpstr>Hvad er der sket i 2022</vt:lpstr>
      <vt:lpstr>Status på Klimalandsbyprojektet</vt:lpstr>
      <vt:lpstr>Kommende aktiviteter</vt:lpstr>
      <vt:lpstr>Regnskab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Årsmøde 2023</dc:title>
  <dc:creator>Henrik Hansen</dc:creator>
  <cp:lastModifiedBy>Henrik Hansen</cp:lastModifiedBy>
  <cp:revision>5</cp:revision>
  <dcterms:created xsi:type="dcterms:W3CDTF">2023-04-30T13:27:11Z</dcterms:created>
  <dcterms:modified xsi:type="dcterms:W3CDTF">2023-07-07T15:54:39Z</dcterms:modified>
</cp:coreProperties>
</file>