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7"/>
  </p:notesMasterIdLst>
  <p:sldIdLst>
    <p:sldId id="296" r:id="rId2"/>
    <p:sldId id="297" r:id="rId3"/>
    <p:sldId id="256" r:id="rId4"/>
    <p:sldId id="266" r:id="rId5"/>
    <p:sldId id="272" r:id="rId6"/>
    <p:sldId id="273" r:id="rId7"/>
    <p:sldId id="274" r:id="rId8"/>
    <p:sldId id="294" r:id="rId9"/>
    <p:sldId id="291" r:id="rId10"/>
    <p:sldId id="287" r:id="rId11"/>
    <p:sldId id="303" r:id="rId12"/>
    <p:sldId id="300" r:id="rId13"/>
    <p:sldId id="302" r:id="rId14"/>
    <p:sldId id="301" r:id="rId15"/>
    <p:sldId id="275" r:id="rId16"/>
    <p:sldId id="281" r:id="rId17"/>
    <p:sldId id="276" r:id="rId18"/>
    <p:sldId id="277" r:id="rId19"/>
    <p:sldId id="280" r:id="rId20"/>
    <p:sldId id="285" r:id="rId21"/>
    <p:sldId id="278" r:id="rId22"/>
    <p:sldId id="279" r:id="rId23"/>
    <p:sldId id="258" r:id="rId24"/>
    <p:sldId id="259" r:id="rId25"/>
    <p:sldId id="264" r:id="rId26"/>
  </p:sldIdLst>
  <p:sldSz cx="12192000" cy="6858000"/>
  <p:notesSz cx="6858000" cy="9144000"/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Standardsektion" id="{BB395929-B9DC-40C9-A9C5-C2A826CA486E}">
          <p14:sldIdLst>
            <p14:sldId id="296"/>
            <p14:sldId id="297"/>
            <p14:sldId id="256"/>
            <p14:sldId id="266"/>
            <p14:sldId id="272"/>
            <p14:sldId id="273"/>
            <p14:sldId id="274"/>
            <p14:sldId id="294"/>
            <p14:sldId id="291"/>
            <p14:sldId id="287"/>
            <p14:sldId id="303"/>
            <p14:sldId id="300"/>
            <p14:sldId id="302"/>
            <p14:sldId id="301"/>
            <p14:sldId id="275"/>
            <p14:sldId id="281"/>
            <p14:sldId id="276"/>
            <p14:sldId id="277"/>
            <p14:sldId id="280"/>
            <p14:sldId id="285"/>
            <p14:sldId id="278"/>
            <p14:sldId id="279"/>
            <p14:sldId id="258"/>
            <p14:sldId id="259"/>
            <p14:sldId id="264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llemlayout 2 - Markering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0016" autoAdjust="0"/>
    <p:restoredTop sz="94660"/>
  </p:normalViewPr>
  <p:slideViewPr>
    <p:cSldViewPr snapToGrid="0">
      <p:cViewPr varScale="1">
        <p:scale>
          <a:sx n="81" d="100"/>
          <a:sy n="81" d="100"/>
        </p:scale>
        <p:origin x="523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Keld%20Rasmussen\Downloads\opl&#230;g,%20Regnskab%202019%20(1)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da-DK"/>
  <c:roundedCorners val="0"/>
  <mc:AlternateContent xmlns:mc="http://schemas.openxmlformats.org/markup-compatibility/2006">
    <mc:Choice xmlns:c14="http://schemas.microsoft.com/office/drawing/2007/8/2/chart" Requires="c14">
      <c14:style val="111"/>
    </mc:Choice>
    <mc:Fallback>
      <c:style val="11"/>
    </mc:Fallback>
  </mc:AlternateContent>
  <c:chart>
    <c:autoTitleDeleted val="1"/>
    <c:view3D>
      <c:rotX val="75"/>
      <c:rotY val="0"/>
      <c:rAngAx val="0"/>
    </c:view3D>
    <c:floor>
      <c:thickness val="0"/>
    </c:floor>
    <c:sideWall>
      <c:thickness val="0"/>
    </c:sideWall>
    <c:backWall>
      <c:thickness val="0"/>
    </c:backWall>
    <c:plotArea>
      <c:layout/>
      <c:pie3DChart>
        <c:varyColors val="1"/>
        <c:ser>
          <c:idx val="0"/>
          <c:order val="0"/>
          <c:explosion val="30"/>
          <c:dLbls>
            <c:dLbl>
              <c:idx val="0"/>
              <c:layout>
                <c:manualLayout>
                  <c:x val="9.1902960948778936E-2"/>
                  <c:y val="1.0919847890300852E-2"/>
                </c:manualLayout>
              </c:layout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947A-443A-8AA5-5A3061E22B8E}"/>
                </c:ext>
              </c:extLst>
            </c:dLbl>
            <c:dLbl>
              <c:idx val="1"/>
              <c:layout>
                <c:manualLayout>
                  <c:x val="-1.9777053039994715E-2"/>
                  <c:y val="-0.10051973701307139"/>
                </c:manualLayout>
              </c:layout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947A-443A-8AA5-5A3061E22B8E}"/>
                </c:ext>
              </c:extLst>
            </c:dLbl>
            <c:dLbl>
              <c:idx val="2"/>
              <c:layout>
                <c:manualLayout>
                  <c:x val="2.9712126945230215E-2"/>
                  <c:y val="4.9128834143256847E-2"/>
                </c:manualLayout>
              </c:layout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947A-443A-8AA5-5A3061E22B8E}"/>
                </c:ext>
              </c:extLst>
            </c:dLbl>
            <c:dLbl>
              <c:idx val="3"/>
              <c:layout>
                <c:manualLayout>
                  <c:x val="-6.114848916196694E-2"/>
                  <c:y val="4.3888325840458063E-2"/>
                </c:manualLayout>
              </c:layout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947A-443A-8AA5-5A3061E22B8E}"/>
                </c:ext>
              </c:extLst>
            </c:dLbl>
            <c:dLbl>
              <c:idx val="4"/>
              <c:layout>
                <c:manualLayout>
                  <c:x val="-2.4989134422713291E-2"/>
                  <c:y val="-0.1086118690609218"/>
                </c:manualLayout>
              </c:layout>
              <c:tx>
                <c:rich>
                  <a:bodyPr/>
                  <a:lstStyle/>
                  <a:p>
                    <a:r>
                      <a:rPr lang="en-US"/>
                      <a:t>Andet</a:t>
                    </a:r>
                    <a:fld id="{9B1549C1-F763-45B1-9873-5CD28E8B920B}" type="CATEGORYNAME">
                      <a:rPr lang="en-US"/>
                      <a:pPr/>
                      <a:t>[KATEGORINAVN]</a:t>
                    </a:fld>
                    <a:r>
                      <a:rPr lang="en-US" baseline="0"/>
                      <a:t>
</a:t>
                    </a:r>
                    <a:fld id="{44477A84-08A4-4221-A147-4E4972DDA4AF}" type="PERCENTAGE">
                      <a:rPr lang="en-US" baseline="0"/>
                      <a:pPr/>
                      <a:t>[PROCENTDEL]</a:t>
                    </a:fld>
                    <a:endParaRPr lang="en-US" baseline="0"/>
                  </a:p>
                </c:rich>
              </c:tx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4-947A-443A-8AA5-5A3061E22B8E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400"/>
                </a:pPr>
                <a:endParaRPr lang="da-DK"/>
              </a:p>
            </c:txPr>
            <c:showLegendKey val="0"/>
            <c:showVal val="0"/>
            <c:showCatName val="1"/>
            <c:showSerName val="0"/>
            <c:showPercent val="1"/>
            <c:showBubbleSize val="0"/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'Ark1'!$D$3:$H$3</c:f>
              <c:strCache>
                <c:ptCount val="4"/>
                <c:pt idx="0">
                  <c:v>Hjemmeside</c:v>
                </c:pt>
                <c:pt idx="1">
                  <c:v>Offentlige møder</c:v>
                </c:pt>
                <c:pt idx="2">
                  <c:v>Bestyrelse</c:v>
                </c:pt>
                <c:pt idx="3">
                  <c:v>Gaver</c:v>
                </c:pt>
              </c:strCache>
            </c:strRef>
          </c:cat>
          <c:val>
            <c:numRef>
              <c:f>'Ark1'!$D$39:$I$39</c:f>
              <c:numCache>
                <c:formatCode>#,##0.00</c:formatCode>
                <c:ptCount val="5"/>
                <c:pt idx="0">
                  <c:v>365</c:v>
                </c:pt>
                <c:pt idx="1">
                  <c:v>8549.98</c:v>
                </c:pt>
                <c:pt idx="2">
                  <c:v>1930.9799999999998</c:v>
                </c:pt>
                <c:pt idx="3">
                  <c:v>617.9</c:v>
                </c:pt>
                <c:pt idx="4">
                  <c:v>10000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947A-443A-8AA5-5A3061E22B8E}"/>
            </c:ext>
          </c:extLst>
        </c:ser>
        <c:dLbls>
          <c:showLegendKey val="0"/>
          <c:showVal val="0"/>
          <c:showCatName val="1"/>
          <c:showSerName val="0"/>
          <c:showPercent val="1"/>
          <c:showBubbleSize val="0"/>
          <c:showLeaderLines val="1"/>
        </c:dLbls>
      </c:pie3DChart>
    </c:plotArea>
    <c:plotVisOnly val="1"/>
    <c:dispBlanksAs val="gap"/>
    <c:showDLblsOverMax val="0"/>
  </c:chart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idehove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3" name="Pladsholder til dato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47E0343-40B7-4FF4-BE29-2626E1D2ECEF}" type="datetimeFigureOut">
              <a:rPr lang="da-DK" smtClean="0"/>
              <a:t>21-03-2020</a:t>
            </a:fld>
            <a:endParaRPr lang="da-DK"/>
          </a:p>
        </p:txBody>
      </p:sp>
      <p:sp>
        <p:nvSpPr>
          <p:cNvPr id="4" name="Pladsholder til slidebille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a-DK"/>
          </a:p>
        </p:txBody>
      </p:sp>
      <p:sp>
        <p:nvSpPr>
          <p:cNvPr id="5" name="Pladsholder til no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a-DK"/>
              <a:t>Rediger teksttypografien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7" name="Pladsholder til slide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39265B2-A83B-41A0-91DC-3E4E00B6D0AC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83877778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39265B2-A83B-41A0-91DC-3E4E00B6D0AC}" type="slidenum">
              <a:rPr lang="da-DK" smtClean="0"/>
              <a:t>18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20759174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39265B2-A83B-41A0-91DC-3E4E00B6D0AC}" type="slidenum">
              <a:rPr lang="da-DK" smtClean="0"/>
              <a:t>19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96643626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a-DK" dirty="0"/>
              <a:t>Rikke har vi opgraderet til 1. suppleant og derfor genvalgt indtil næste år.</a:t>
            </a:r>
          </a:p>
          <a:p>
            <a:r>
              <a:rPr lang="da-DK" dirty="0"/>
              <a:t>Tine</a:t>
            </a:r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39265B2-A83B-41A0-91DC-3E4E00B6D0AC}" type="slidenum">
              <a:rPr lang="da-DK" smtClean="0"/>
              <a:t>20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30638033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1B337F9-D95F-4676-84EE-222445CAE41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Undertitel 2">
            <a:extLst>
              <a:ext uri="{FF2B5EF4-FFF2-40B4-BE49-F238E27FC236}">
                <a16:creationId xmlns:a16="http://schemas.microsoft.com/office/drawing/2014/main" id="{CABBF1C2-07B3-4681-94A7-6C4F2309190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a-DK"/>
              <a:t>Klik for at redigere undertiteltypografien i masteren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B03EB9AD-99CF-4FF2-B02C-CEDA8EDAED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B2C419-3483-4021-B9A5-41868D63E835}" type="datetimeFigureOut">
              <a:rPr lang="da-DK" smtClean="0"/>
              <a:t>21-03-2020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5CA07210-F5F6-45BC-981A-3DF7A4364F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EBE3FE43-B8C0-4BA8-AFCC-44194A377E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592C3F-D9E8-46A8-904B-5FBCD3104AB3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51175661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D0D1E85-012B-42D7-BEFC-D949A7F8DA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3CF7511B-01FE-4107-864E-262E4CA2C9C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a-DK"/>
              <a:t>Rediger teksttypografien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DE145197-26BB-4DE3-8D91-3400F7B433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B2C419-3483-4021-B9A5-41868D63E835}" type="datetimeFigureOut">
              <a:rPr lang="da-DK" smtClean="0"/>
              <a:t>21-03-2020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776E9332-206A-427E-B95D-5CAF0BA997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7EF0E6FE-8792-432D-8532-B92EF423C6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592C3F-D9E8-46A8-904B-5FBCD3104AB3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30782145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fsnit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F3AF688-D00C-4ECB-981B-3C01B90D2F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62C566F1-190A-482F-AACF-42ACF4479DB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/>
              <a:t>Rediger teksttypografien i masteren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7F137DD8-2003-4949-8905-CE8E46E9B6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B2C419-3483-4021-B9A5-41868D63E835}" type="datetimeFigureOut">
              <a:rPr lang="da-DK" smtClean="0"/>
              <a:t>21-03-2020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59D2E3EB-5CFB-4F34-91EB-9DA592DE06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946BEF82-C8C7-4477-8BCB-EDF73DC18D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592C3F-D9E8-46A8-904B-5FBCD3104AB3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5304311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090F2BF-AB3C-4429-BFAA-878A3015E6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6D6B51B0-8E6D-496D-82DB-DAB43EB793F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a-DK"/>
              <a:t>Rediger teksttypografien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indhold 3">
            <a:extLst>
              <a:ext uri="{FF2B5EF4-FFF2-40B4-BE49-F238E27FC236}">
                <a16:creationId xmlns:a16="http://schemas.microsoft.com/office/drawing/2014/main" id="{8057CE9F-CF2D-49C8-BCC8-4FD8087D3AF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a-DK"/>
              <a:t>Rediger teksttypografien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15CC1F0A-7444-4CFB-B088-BC4017E625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B2C419-3483-4021-B9A5-41868D63E835}" type="datetimeFigureOut">
              <a:rPr lang="da-DK" smtClean="0"/>
              <a:t>21-03-2020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374A67E3-C388-4F11-A013-C54F4BA9D6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E2567227-4BF5-4137-A718-E95A008B5A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592C3F-D9E8-46A8-904B-5FBCD3104AB3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8829833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29E2BFB-5FA4-439F-92A6-7825704058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43DE259F-5AB2-469D-846B-DE157548FC1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Rediger teksttypografien i masteren</a:t>
            </a:r>
          </a:p>
        </p:txBody>
      </p:sp>
      <p:sp>
        <p:nvSpPr>
          <p:cNvPr id="4" name="Pladsholder til indhold 3">
            <a:extLst>
              <a:ext uri="{FF2B5EF4-FFF2-40B4-BE49-F238E27FC236}">
                <a16:creationId xmlns:a16="http://schemas.microsoft.com/office/drawing/2014/main" id="{BB3252C1-05CA-4226-BD5A-1B69B749314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a-DK"/>
              <a:t>Rediger teksttypografien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Pladsholder til tekst 4">
            <a:extLst>
              <a:ext uri="{FF2B5EF4-FFF2-40B4-BE49-F238E27FC236}">
                <a16:creationId xmlns:a16="http://schemas.microsoft.com/office/drawing/2014/main" id="{936D2A15-F0A2-4061-905D-F9F5B9A63F2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Rediger teksttypografien i masteren</a:t>
            </a:r>
          </a:p>
        </p:txBody>
      </p:sp>
      <p:sp>
        <p:nvSpPr>
          <p:cNvPr id="6" name="Pladsholder til indhold 5">
            <a:extLst>
              <a:ext uri="{FF2B5EF4-FFF2-40B4-BE49-F238E27FC236}">
                <a16:creationId xmlns:a16="http://schemas.microsoft.com/office/drawing/2014/main" id="{611A7E06-C6EB-4940-B973-0B045BB035D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a-DK"/>
              <a:t>Rediger teksttypografien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7" name="Pladsholder til dato 6">
            <a:extLst>
              <a:ext uri="{FF2B5EF4-FFF2-40B4-BE49-F238E27FC236}">
                <a16:creationId xmlns:a16="http://schemas.microsoft.com/office/drawing/2014/main" id="{6D3E10FA-8EE1-4C92-A757-DA6290DBAC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B2C419-3483-4021-B9A5-41868D63E835}" type="datetimeFigureOut">
              <a:rPr lang="da-DK" smtClean="0"/>
              <a:t>21-03-2020</a:t>
            </a:fld>
            <a:endParaRPr lang="da-DK"/>
          </a:p>
        </p:txBody>
      </p:sp>
      <p:sp>
        <p:nvSpPr>
          <p:cNvPr id="8" name="Pladsholder til sidefod 7">
            <a:extLst>
              <a:ext uri="{FF2B5EF4-FFF2-40B4-BE49-F238E27FC236}">
                <a16:creationId xmlns:a16="http://schemas.microsoft.com/office/drawing/2014/main" id="{AF780A87-37A7-4C73-80F4-6562A8ADC9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9" name="Pladsholder til slidenummer 8">
            <a:extLst>
              <a:ext uri="{FF2B5EF4-FFF2-40B4-BE49-F238E27FC236}">
                <a16:creationId xmlns:a16="http://schemas.microsoft.com/office/drawing/2014/main" id="{02A297FE-D683-4173-83BC-5ABD9064D7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592C3F-D9E8-46A8-904B-5FBCD3104AB3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50973067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78388A2-3D6C-447D-856A-56670AE0FB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dato 2">
            <a:extLst>
              <a:ext uri="{FF2B5EF4-FFF2-40B4-BE49-F238E27FC236}">
                <a16:creationId xmlns:a16="http://schemas.microsoft.com/office/drawing/2014/main" id="{62A2362E-AC95-48CF-AEC1-2D8DE5B7F7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B2C419-3483-4021-B9A5-41868D63E835}" type="datetimeFigureOut">
              <a:rPr lang="da-DK" smtClean="0"/>
              <a:t>21-03-2020</a:t>
            </a:fld>
            <a:endParaRPr lang="da-DK"/>
          </a:p>
        </p:txBody>
      </p:sp>
      <p:sp>
        <p:nvSpPr>
          <p:cNvPr id="4" name="Pladsholder til sidefod 3">
            <a:extLst>
              <a:ext uri="{FF2B5EF4-FFF2-40B4-BE49-F238E27FC236}">
                <a16:creationId xmlns:a16="http://schemas.microsoft.com/office/drawing/2014/main" id="{8E99BEC6-5AE4-47C4-BA78-E02231BD23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5" name="Pladsholder til slidenummer 4">
            <a:extLst>
              <a:ext uri="{FF2B5EF4-FFF2-40B4-BE49-F238E27FC236}">
                <a16:creationId xmlns:a16="http://schemas.microsoft.com/office/drawing/2014/main" id="{3B2903D6-A2BC-4050-960C-72FB13F98A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592C3F-D9E8-46A8-904B-5FBCD3104AB3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75112776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ato 1">
            <a:extLst>
              <a:ext uri="{FF2B5EF4-FFF2-40B4-BE49-F238E27FC236}">
                <a16:creationId xmlns:a16="http://schemas.microsoft.com/office/drawing/2014/main" id="{EDAAEFCE-C7B0-43E0-AB84-2032282E79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B2C419-3483-4021-B9A5-41868D63E835}" type="datetimeFigureOut">
              <a:rPr lang="da-DK" smtClean="0"/>
              <a:t>21-03-2020</a:t>
            </a:fld>
            <a:endParaRPr lang="da-DK"/>
          </a:p>
        </p:txBody>
      </p:sp>
      <p:sp>
        <p:nvSpPr>
          <p:cNvPr id="3" name="Pladsholder til sidefod 2">
            <a:extLst>
              <a:ext uri="{FF2B5EF4-FFF2-40B4-BE49-F238E27FC236}">
                <a16:creationId xmlns:a16="http://schemas.microsoft.com/office/drawing/2014/main" id="{CCD87008-B429-450C-A6C5-989AEE602A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Pladsholder til slidenummer 3">
            <a:extLst>
              <a:ext uri="{FF2B5EF4-FFF2-40B4-BE49-F238E27FC236}">
                <a16:creationId xmlns:a16="http://schemas.microsoft.com/office/drawing/2014/main" id="{F0C63C82-244A-4DBE-A28A-04D7D774D1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592C3F-D9E8-46A8-904B-5FBCD3104AB3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10379472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dhold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327D4F4-2A2F-4466-B1B7-7592BC88F7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8602394C-AFE2-467C-969F-F65778E5249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a-DK"/>
              <a:t>Rediger teksttypografien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tekst 3">
            <a:extLst>
              <a:ext uri="{FF2B5EF4-FFF2-40B4-BE49-F238E27FC236}">
                <a16:creationId xmlns:a16="http://schemas.microsoft.com/office/drawing/2014/main" id="{36221ACC-1CBB-418F-89B2-BD6A8E52017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Rediger teksttypografien i masteren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D12CF0EA-9F73-4D4D-B3C2-FB1CD23433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B2C419-3483-4021-B9A5-41868D63E835}" type="datetimeFigureOut">
              <a:rPr lang="da-DK" smtClean="0"/>
              <a:t>21-03-2020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0B267EB3-1355-40E9-83BB-4CA24C9C1C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CED6E926-5007-479B-BF36-EFFD5406C0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592C3F-D9E8-46A8-904B-5FBCD3104AB3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1118175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40C5026-59AC-4740-A10C-2122D6F92B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billede 2">
            <a:extLst>
              <a:ext uri="{FF2B5EF4-FFF2-40B4-BE49-F238E27FC236}">
                <a16:creationId xmlns:a16="http://schemas.microsoft.com/office/drawing/2014/main" id="{B492F5BE-1E67-4B37-8167-156228A817B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da-DK"/>
              <a:t>Klik på ikonet for at tilføje et billede</a:t>
            </a:r>
          </a:p>
        </p:txBody>
      </p:sp>
      <p:sp>
        <p:nvSpPr>
          <p:cNvPr id="4" name="Pladsholder til tekst 3">
            <a:extLst>
              <a:ext uri="{FF2B5EF4-FFF2-40B4-BE49-F238E27FC236}">
                <a16:creationId xmlns:a16="http://schemas.microsoft.com/office/drawing/2014/main" id="{BC0AE427-5476-45D1-AB72-0EC412EEDA3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Rediger teksttypografien i masteren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9BEC3923-5F69-4869-9D95-93075A0D02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B2C419-3483-4021-B9A5-41868D63E835}" type="datetimeFigureOut">
              <a:rPr lang="da-DK" smtClean="0"/>
              <a:t>21-03-2020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F90BF0AC-7318-4687-B9D6-96508CB039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0831EFDD-F902-4030-B63A-60037EBDEF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592C3F-D9E8-46A8-904B-5FBCD3104AB3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49243107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og lodr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D7F23B0-E235-4835-9C56-E09ED5CB71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lodret titel 2">
            <a:extLst>
              <a:ext uri="{FF2B5EF4-FFF2-40B4-BE49-F238E27FC236}">
                <a16:creationId xmlns:a16="http://schemas.microsoft.com/office/drawing/2014/main" id="{ED15D290-CFF0-48E5-BC06-98E19A564FB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a-DK"/>
              <a:t>Rediger teksttypografien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7A4A4EC2-D830-4029-86A0-30CAF57B7B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B2C419-3483-4021-B9A5-41868D63E835}" type="datetimeFigureOut">
              <a:rPr lang="da-DK" smtClean="0"/>
              <a:t>21-03-2020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8EAB38A5-605D-4966-960F-3D232B0762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FF0FBFA1-A246-47ED-B766-F0A5C5D923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592C3F-D9E8-46A8-904B-5FBCD3104AB3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2444062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et 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et titel 1">
            <a:extLst>
              <a:ext uri="{FF2B5EF4-FFF2-40B4-BE49-F238E27FC236}">
                <a16:creationId xmlns:a16="http://schemas.microsoft.com/office/drawing/2014/main" id="{EC8BF3B0-AF63-4E13-89C5-B4DC9BC7CCF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lodret titel 2">
            <a:extLst>
              <a:ext uri="{FF2B5EF4-FFF2-40B4-BE49-F238E27FC236}">
                <a16:creationId xmlns:a16="http://schemas.microsoft.com/office/drawing/2014/main" id="{6E7E29F1-F535-494D-8784-22E9DE83206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a-DK"/>
              <a:t>Rediger teksttypografien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225FF576-DA5F-4115-A038-E95CB8E279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B2C419-3483-4021-B9A5-41868D63E835}" type="datetimeFigureOut">
              <a:rPr lang="da-DK" smtClean="0"/>
              <a:t>21-03-2020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60E01EF8-9A77-42C4-A6AF-11532EA53E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59E237B9-383B-4072-8AA5-6EA2044A1A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592C3F-D9E8-46A8-904B-5FBCD3104AB3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35119767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titel 1">
            <a:extLst>
              <a:ext uri="{FF2B5EF4-FFF2-40B4-BE49-F238E27FC236}">
                <a16:creationId xmlns:a16="http://schemas.microsoft.com/office/drawing/2014/main" id="{DA75879B-75CE-479B-9C7B-92D3E9ACC6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9566B89B-9385-49FC-8FA3-137F7C0AB36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a-DK"/>
              <a:t>Rediger teksttypografien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94AA17BE-CF38-4E4B-BCF0-7C18DD4306E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DB2C419-3483-4021-B9A5-41868D63E835}" type="datetimeFigureOut">
              <a:rPr lang="da-DK" smtClean="0"/>
              <a:t>21-03-2020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1FF457A6-A3D6-432D-8302-CD17147AC8B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5E4C9110-1BBC-4607-BBA6-DD092022DF7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8592C3F-D9E8-46A8-904B-5FBCD3104AB3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1567413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jpg"/><Relationship Id="rId4" Type="http://schemas.openxmlformats.org/officeDocument/2006/relationships/image" Target="../media/image4.jp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officeArt object">
            <a:extLst>
              <a:ext uri="{FF2B5EF4-FFF2-40B4-BE49-F238E27FC236}">
                <a16:creationId xmlns:a16="http://schemas.microsoft.com/office/drawing/2014/main" id="{0FA42E5D-F245-47DE-B553-8BFB4C089638}"/>
              </a:ext>
            </a:extLst>
          </p:cNvPr>
          <p:cNvPicPr preferRelativeResize="0"/>
          <p:nvPr/>
        </p:nvPicPr>
        <p:blipFill>
          <a:blip r:embed="rId2" cstate="print"/>
          <a:stretch>
            <a:fillRect/>
          </a:stretch>
        </p:blipFill>
        <p:spPr>
          <a:xfrm>
            <a:off x="0" y="4572000"/>
            <a:ext cx="12192000" cy="2286000"/>
          </a:xfrm>
          <a:prstGeom prst="rect">
            <a:avLst/>
          </a:prstGeom>
          <a:ln w="12700" cap="flat">
            <a:noFill/>
            <a:miter lim="400000"/>
          </a:ln>
          <a:effectLst/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24BB8DC4-4279-4AAD-9881-74FFE3DA5838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lvl="0">
              <a:lnSpc>
                <a:spcPct val="100000"/>
              </a:lnSpc>
              <a:spcBef>
                <a:spcPts val="0"/>
              </a:spcBef>
            </a:pPr>
            <a:r>
              <a:rPr lang="da-DK" b="1" dirty="0">
                <a:solidFill>
                  <a:srgbClr val="76923C"/>
                </a:solidFill>
                <a:latin typeface="Calibri"/>
                <a:ea typeface="Calibri"/>
                <a:cs typeface="Calibri"/>
                <a:sym typeface="Calibri"/>
              </a:rPr>
              <a:t>Et område i god udvikling</a:t>
            </a:r>
            <a:endParaRPr lang="da-DK" dirty="0">
              <a:solidFill>
                <a:srgbClr val="76923C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" name="Undertitel 2">
            <a:extLst>
              <a:ext uri="{FF2B5EF4-FFF2-40B4-BE49-F238E27FC236}">
                <a16:creationId xmlns:a16="http://schemas.microsoft.com/office/drawing/2014/main" id="{6C7D954E-20C5-438A-92B9-6C96093CF46C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da-DK" dirty="0"/>
              <a:t>Stenager forsamlingshus i Skibet den 15. marts 2020</a:t>
            </a:r>
          </a:p>
        </p:txBody>
      </p:sp>
      <p:sp>
        <p:nvSpPr>
          <p:cNvPr id="4" name="Rectangle 2">
            <a:extLst>
              <a:ext uri="{FF2B5EF4-FFF2-40B4-BE49-F238E27FC236}">
                <a16:creationId xmlns:a16="http://schemas.microsoft.com/office/drawing/2014/main" id="{6B02E5AF-691F-454E-B43C-8C18D518849D}"/>
              </a:ext>
            </a:extLst>
          </p:cNvPr>
          <p:cNvSpPr>
            <a:spLocks noChangeArrowheads="1"/>
          </p:cNvSpPr>
          <p:nvPr/>
        </p:nvSpPr>
        <p:spPr bwMode="auto">
          <a:xfrm>
            <a:off x="9921875" y="38418"/>
            <a:ext cx="2270125" cy="7870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da-DK" altLang="da-DK" sz="2000" b="1" i="0" u="none" strike="noStrike" cap="none" normalizeH="0" baseline="0" dirty="0">
                <a:ln>
                  <a:noFill/>
                </a:ln>
                <a:solidFill>
                  <a:srgbClr val="578C2E"/>
                </a:solidFill>
                <a:effectLst/>
                <a:latin typeface="Helvetica" panose="020B0604020202020204" pitchFamily="34" charset="0"/>
              </a:rPr>
              <a:t>Lokalr</a:t>
            </a:r>
            <a:r>
              <a:rPr kumimoji="0" lang="da-DK" altLang="da-DK" sz="2000" b="1" i="0" u="none" strike="noStrike" cap="none" normalizeH="0" baseline="0" dirty="0">
                <a:ln>
                  <a:noFill/>
                </a:ln>
                <a:solidFill>
                  <a:srgbClr val="578C2E"/>
                </a:solidFill>
                <a:effectLst/>
                <a:latin typeface="Arial Unicode MS" panose="020B0604020202020204" pitchFamily="34" charset="-128"/>
              </a:rPr>
              <a:t>å</a:t>
            </a:r>
            <a:r>
              <a:rPr kumimoji="0" lang="da-DK" altLang="da-DK" sz="2000" b="1" i="0" u="none" strike="noStrike" cap="none" normalizeH="0" baseline="0" dirty="0">
                <a:ln>
                  <a:noFill/>
                </a:ln>
                <a:solidFill>
                  <a:srgbClr val="578C2E"/>
                </a:solidFill>
                <a:effectLst/>
                <a:latin typeface="Helvetica" panose="020B0604020202020204" pitchFamily="34" charset="0"/>
              </a:rPr>
              <a:t>det for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da-DK" altLang="da-DK" sz="2000" b="1" i="0" u="none" strike="noStrike" cap="none" normalizeH="0" baseline="0" dirty="0">
                <a:ln>
                  <a:noFill/>
                </a:ln>
                <a:solidFill>
                  <a:srgbClr val="578C2E"/>
                </a:solidFill>
                <a:effectLst/>
                <a:latin typeface="Helvetica" panose="020B0604020202020204" pitchFamily="34" charset="0"/>
              </a:rPr>
              <a:t>Skibet &amp; Omegn</a:t>
            </a:r>
          </a:p>
        </p:txBody>
      </p:sp>
    </p:spTree>
    <p:extLst>
      <p:ext uri="{BB962C8B-B14F-4D97-AF65-F5344CB8AC3E}">
        <p14:creationId xmlns:p14="http://schemas.microsoft.com/office/powerpoint/2010/main" val="8375607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officeArt object">
            <a:extLst>
              <a:ext uri="{FF2B5EF4-FFF2-40B4-BE49-F238E27FC236}">
                <a16:creationId xmlns:a16="http://schemas.microsoft.com/office/drawing/2014/main" id="{0FA42E5D-F245-47DE-B553-8BFB4C089638}"/>
              </a:ext>
            </a:extLst>
          </p:cNvPr>
          <p:cNvPicPr preferRelativeResize="0"/>
          <p:nvPr/>
        </p:nvPicPr>
        <p:blipFill>
          <a:blip r:embed="rId2" cstate="print"/>
          <a:stretch>
            <a:fillRect/>
          </a:stretch>
        </p:blipFill>
        <p:spPr>
          <a:xfrm>
            <a:off x="0" y="4572000"/>
            <a:ext cx="12192000" cy="2286000"/>
          </a:xfrm>
          <a:prstGeom prst="rect">
            <a:avLst/>
          </a:prstGeom>
          <a:ln w="12700" cap="flat">
            <a:noFill/>
            <a:miter lim="400000"/>
          </a:ln>
          <a:effectLst/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24BB8DC4-4279-4AAD-9881-74FFE3DA583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825500"/>
            <a:ext cx="9144000" cy="1044062"/>
          </a:xfrm>
        </p:spPr>
        <p:txBody>
          <a:bodyPr/>
          <a:lstStyle/>
          <a:p>
            <a:pPr lvl="0">
              <a:lnSpc>
                <a:spcPct val="100000"/>
              </a:lnSpc>
              <a:spcBef>
                <a:spcPts val="0"/>
              </a:spcBef>
            </a:pPr>
            <a:r>
              <a:rPr lang="da-DK" b="1" dirty="0">
                <a:solidFill>
                  <a:srgbClr val="76923C"/>
                </a:solidFill>
                <a:latin typeface="Calibri"/>
                <a:ea typeface="Calibri"/>
                <a:cs typeface="Calibri"/>
                <a:sym typeface="Calibri"/>
              </a:rPr>
              <a:t>Et område i god udvikling</a:t>
            </a:r>
            <a:endParaRPr lang="da-DK" dirty="0">
              <a:solidFill>
                <a:srgbClr val="76923C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" name="Undertitel 2">
            <a:extLst>
              <a:ext uri="{FF2B5EF4-FFF2-40B4-BE49-F238E27FC236}">
                <a16:creationId xmlns:a16="http://schemas.microsoft.com/office/drawing/2014/main" id="{6C7D954E-20C5-438A-92B9-6C96093CF46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1869562"/>
            <a:ext cx="9144000" cy="3321415"/>
          </a:xfrm>
        </p:spPr>
        <p:txBody>
          <a:bodyPr>
            <a:normAutofit fontScale="92500" lnSpcReduction="10000"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da-DK" sz="3300" b="1" dirty="0">
                <a:solidFill>
                  <a:srgbClr val="274E13"/>
                </a:solidFill>
                <a:ea typeface="Calibri"/>
                <a:cs typeface="Calibri"/>
                <a:sym typeface="Calibri"/>
              </a:rPr>
              <a:t>Dagsorden</a:t>
            </a:r>
          </a:p>
          <a:p>
            <a:pPr algn="l">
              <a:lnSpc>
                <a:spcPct val="100000"/>
              </a:lnSpc>
              <a:spcBef>
                <a:spcPts val="0"/>
              </a:spcBef>
            </a:pPr>
            <a:endParaRPr lang="da-DK" b="1" dirty="0">
              <a:solidFill>
                <a:srgbClr val="274E13"/>
              </a:solidFill>
              <a:ea typeface="Calibri"/>
              <a:cs typeface="Calibri"/>
              <a:sym typeface="Calibri"/>
            </a:endParaRPr>
          </a:p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da-DK" b="1" dirty="0">
                <a:solidFill>
                  <a:srgbClr val="274E13"/>
                </a:solidFill>
                <a:ea typeface="Calibri"/>
                <a:cs typeface="Calibri"/>
                <a:sym typeface="Calibri"/>
              </a:rPr>
              <a:t>Brunch</a:t>
            </a:r>
          </a:p>
          <a:p>
            <a:pPr lvl="0" algn="l">
              <a:lnSpc>
                <a:spcPct val="100000"/>
              </a:lnSpc>
              <a:spcBef>
                <a:spcPts val="0"/>
              </a:spcBef>
            </a:pPr>
            <a:r>
              <a:rPr lang="da-DK" b="1" dirty="0">
                <a:solidFill>
                  <a:srgbClr val="274E13"/>
                </a:solidFill>
                <a:ea typeface="Calibri"/>
                <a:cs typeface="Calibri"/>
                <a:sym typeface="Calibri"/>
              </a:rPr>
              <a:t>Ordinær generalforsamling </a:t>
            </a:r>
          </a:p>
          <a:p>
            <a:pPr marL="38100" algn="l">
              <a:lnSpc>
                <a:spcPct val="100000"/>
              </a:lnSpc>
              <a:spcBef>
                <a:spcPts val="0"/>
              </a:spcBef>
              <a:buClr>
                <a:srgbClr val="274E13"/>
              </a:buClr>
              <a:buSzPts val="3000"/>
            </a:pPr>
            <a:endParaRPr lang="da-DK" b="1" dirty="0">
              <a:solidFill>
                <a:srgbClr val="274E13"/>
              </a:solidFill>
              <a:ea typeface="Calibri"/>
              <a:cs typeface="Calibri"/>
              <a:sym typeface="Calibri"/>
            </a:endParaRPr>
          </a:p>
          <a:p>
            <a:pPr marL="38100" algn="l">
              <a:lnSpc>
                <a:spcPct val="100000"/>
              </a:lnSpc>
              <a:spcBef>
                <a:spcPts val="0"/>
              </a:spcBef>
              <a:buClr>
                <a:srgbClr val="274E13"/>
              </a:buClr>
              <a:buSzPts val="3000"/>
            </a:pPr>
            <a:r>
              <a:rPr lang="da-DK" b="1" dirty="0">
                <a:solidFill>
                  <a:srgbClr val="274E13"/>
                </a:solidFill>
                <a:ea typeface="Calibri"/>
                <a:cs typeface="Calibri"/>
                <a:sym typeface="Calibri"/>
              </a:rPr>
              <a:t>Det at være frivillig – Oliver Lundgaard</a:t>
            </a:r>
          </a:p>
          <a:p>
            <a:pPr marL="495300" lvl="1" algn="l">
              <a:lnSpc>
                <a:spcPct val="100000"/>
              </a:lnSpc>
              <a:spcBef>
                <a:spcPts val="0"/>
              </a:spcBef>
              <a:buClr>
                <a:srgbClr val="274E13"/>
              </a:buClr>
              <a:buSzPts val="3000"/>
            </a:pPr>
            <a:r>
              <a:rPr lang="da-DK" sz="2100" b="1" dirty="0">
                <a:cs typeface="Calibri"/>
                <a:sym typeface="Calibri"/>
              </a:rPr>
              <a:t>Oliver Lundgaard vil fortælle om det at være frivillig</a:t>
            </a:r>
            <a:endParaRPr lang="da" sz="2100" b="1" dirty="0">
              <a:cs typeface="Calibri"/>
              <a:sym typeface="Calibri"/>
            </a:endParaRPr>
          </a:p>
          <a:p>
            <a:pPr marL="495300" lvl="1" algn="l">
              <a:lnSpc>
                <a:spcPct val="100000"/>
              </a:lnSpc>
              <a:spcBef>
                <a:spcPts val="0"/>
              </a:spcBef>
              <a:buClr>
                <a:srgbClr val="274E13"/>
              </a:buClr>
              <a:buSzPts val="3000"/>
            </a:pPr>
            <a:endParaRPr lang="da" b="1" dirty="0">
              <a:ea typeface="Calibri"/>
              <a:cs typeface="Calibri"/>
              <a:sym typeface="Calibri"/>
            </a:endParaRPr>
          </a:p>
          <a:p>
            <a:pPr marL="38100" algn="l">
              <a:lnSpc>
                <a:spcPct val="100000"/>
              </a:lnSpc>
              <a:spcBef>
                <a:spcPts val="0"/>
              </a:spcBef>
              <a:buClr>
                <a:srgbClr val="274E13"/>
              </a:buClr>
              <a:buSzPts val="3000"/>
            </a:pPr>
            <a:r>
              <a:rPr lang="da-DK" b="1" dirty="0">
                <a:solidFill>
                  <a:srgbClr val="274E13"/>
                </a:solidFill>
                <a:cs typeface="Calibri"/>
                <a:sym typeface="Calibri"/>
              </a:rPr>
              <a:t>Skab dit lokalsamfund</a:t>
            </a:r>
            <a:endParaRPr lang="da" b="1" dirty="0">
              <a:solidFill>
                <a:srgbClr val="274E13"/>
              </a:solidFill>
              <a:cs typeface="Calibri"/>
              <a:sym typeface="Calibri"/>
            </a:endParaRPr>
          </a:p>
          <a:p>
            <a:pPr marL="495300" lvl="1" algn="l">
              <a:lnSpc>
                <a:spcPct val="100000"/>
              </a:lnSpc>
              <a:spcBef>
                <a:spcPts val="0"/>
              </a:spcBef>
              <a:buClr>
                <a:srgbClr val="274E13"/>
              </a:buClr>
              <a:buSzPts val="3000"/>
            </a:pPr>
            <a:r>
              <a:rPr lang="da-DK" b="1" dirty="0">
                <a:ea typeface="Calibri"/>
                <a:cs typeface="Calibri"/>
                <a:sym typeface="Calibri"/>
              </a:rPr>
              <a:t>Vi følger op på vores workshop i februar.</a:t>
            </a:r>
          </a:p>
          <a:p>
            <a:pPr marL="38100" algn="l">
              <a:lnSpc>
                <a:spcPct val="100000"/>
              </a:lnSpc>
              <a:spcBef>
                <a:spcPts val="0"/>
              </a:spcBef>
              <a:buClr>
                <a:srgbClr val="274E13"/>
              </a:buClr>
              <a:buSzPts val="3000"/>
            </a:pPr>
            <a:endParaRPr lang="da-DK" b="1" dirty="0">
              <a:solidFill>
                <a:srgbClr val="274E13"/>
              </a:solidFill>
              <a:ea typeface="Calibri"/>
              <a:cs typeface="Calibri"/>
              <a:sym typeface="Calibri"/>
            </a:endParaRPr>
          </a:p>
          <a:p>
            <a:pPr marL="457200" lvl="0" indent="-419100" algn="l">
              <a:lnSpc>
                <a:spcPct val="100000"/>
              </a:lnSpc>
              <a:spcBef>
                <a:spcPts val="0"/>
              </a:spcBef>
              <a:buClr>
                <a:srgbClr val="274E13"/>
              </a:buClr>
              <a:buSzPts val="3000"/>
              <a:buFont typeface="Calibri"/>
              <a:buChar char="+"/>
            </a:pPr>
            <a:endParaRPr lang="da-DK" b="1" dirty="0">
              <a:solidFill>
                <a:srgbClr val="274E13"/>
              </a:solidFill>
              <a:ea typeface="Calibri"/>
              <a:cs typeface="Calibri"/>
              <a:sym typeface="Calibri"/>
            </a:endParaRPr>
          </a:p>
        </p:txBody>
      </p:sp>
      <p:sp>
        <p:nvSpPr>
          <p:cNvPr id="4" name="Rectangle 2">
            <a:extLst>
              <a:ext uri="{FF2B5EF4-FFF2-40B4-BE49-F238E27FC236}">
                <a16:creationId xmlns:a16="http://schemas.microsoft.com/office/drawing/2014/main" id="{6B02E5AF-691F-454E-B43C-8C18D518849D}"/>
              </a:ext>
            </a:extLst>
          </p:cNvPr>
          <p:cNvSpPr>
            <a:spLocks noChangeArrowheads="1"/>
          </p:cNvSpPr>
          <p:nvPr/>
        </p:nvSpPr>
        <p:spPr bwMode="auto">
          <a:xfrm>
            <a:off x="9921875" y="38418"/>
            <a:ext cx="2270125" cy="7870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da-DK" altLang="da-DK" sz="2000" b="1" i="0" u="none" strike="noStrike" cap="none" normalizeH="0" baseline="0" dirty="0">
                <a:ln>
                  <a:noFill/>
                </a:ln>
                <a:solidFill>
                  <a:srgbClr val="578C2E"/>
                </a:solidFill>
                <a:effectLst/>
                <a:latin typeface="Helvetica" panose="020B0604020202020204" pitchFamily="34" charset="0"/>
              </a:rPr>
              <a:t>Lokalr</a:t>
            </a:r>
            <a:r>
              <a:rPr kumimoji="0" lang="da-DK" altLang="da-DK" sz="2000" b="1" i="0" u="none" strike="noStrike" cap="none" normalizeH="0" baseline="0" dirty="0">
                <a:ln>
                  <a:noFill/>
                </a:ln>
                <a:solidFill>
                  <a:srgbClr val="578C2E"/>
                </a:solidFill>
                <a:effectLst/>
                <a:latin typeface="Arial Unicode MS" panose="020B0604020202020204" pitchFamily="34" charset="-128"/>
              </a:rPr>
              <a:t>å</a:t>
            </a:r>
            <a:r>
              <a:rPr kumimoji="0" lang="da-DK" altLang="da-DK" sz="2000" b="1" i="0" u="none" strike="noStrike" cap="none" normalizeH="0" baseline="0" dirty="0">
                <a:ln>
                  <a:noFill/>
                </a:ln>
                <a:solidFill>
                  <a:srgbClr val="578C2E"/>
                </a:solidFill>
                <a:effectLst/>
                <a:latin typeface="Helvetica" panose="020B0604020202020204" pitchFamily="34" charset="0"/>
              </a:rPr>
              <a:t>det for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da-DK" altLang="da-DK" sz="2000" b="1" i="0" u="none" strike="noStrike" cap="none" normalizeH="0" baseline="0" dirty="0">
                <a:ln>
                  <a:noFill/>
                </a:ln>
                <a:solidFill>
                  <a:srgbClr val="578C2E"/>
                </a:solidFill>
                <a:effectLst/>
                <a:latin typeface="Helvetica" panose="020B0604020202020204" pitchFamily="34" charset="0"/>
              </a:rPr>
              <a:t>Skibet &amp; Omegn</a:t>
            </a:r>
          </a:p>
        </p:txBody>
      </p:sp>
    </p:spTree>
    <p:extLst>
      <p:ext uri="{BB962C8B-B14F-4D97-AF65-F5344CB8AC3E}">
        <p14:creationId xmlns:p14="http://schemas.microsoft.com/office/powerpoint/2010/main" val="412495043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officeArt object">
            <a:extLst>
              <a:ext uri="{FF2B5EF4-FFF2-40B4-BE49-F238E27FC236}">
                <a16:creationId xmlns:a16="http://schemas.microsoft.com/office/drawing/2014/main" id="{0FA42E5D-F245-47DE-B553-8BFB4C089638}"/>
              </a:ext>
            </a:extLst>
          </p:cNvPr>
          <p:cNvPicPr preferRelativeResize="0"/>
          <p:nvPr/>
        </p:nvPicPr>
        <p:blipFill>
          <a:blip r:embed="rId2" cstate="print"/>
          <a:stretch>
            <a:fillRect/>
          </a:stretch>
        </p:blipFill>
        <p:spPr>
          <a:xfrm>
            <a:off x="0" y="4572000"/>
            <a:ext cx="12192000" cy="2286000"/>
          </a:xfrm>
          <a:prstGeom prst="rect">
            <a:avLst/>
          </a:prstGeom>
          <a:ln w="12700" cap="flat">
            <a:noFill/>
            <a:miter lim="400000"/>
          </a:ln>
          <a:effectLst/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24BB8DC4-4279-4AAD-9881-74FFE3DA5838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da-DK" dirty="0"/>
              <a:t>Generalforsamling</a:t>
            </a:r>
          </a:p>
        </p:txBody>
      </p:sp>
      <p:sp>
        <p:nvSpPr>
          <p:cNvPr id="3" name="Undertitel 2">
            <a:extLst>
              <a:ext uri="{FF2B5EF4-FFF2-40B4-BE49-F238E27FC236}">
                <a16:creationId xmlns:a16="http://schemas.microsoft.com/office/drawing/2014/main" id="{6C7D954E-20C5-438A-92B9-6C96093CF46C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da-DK" dirty="0"/>
              <a:t>Stenager forsamlingshus i Skibet den 15. marts 2020</a:t>
            </a:r>
          </a:p>
        </p:txBody>
      </p:sp>
      <p:sp>
        <p:nvSpPr>
          <p:cNvPr id="4" name="Rectangle 2">
            <a:extLst>
              <a:ext uri="{FF2B5EF4-FFF2-40B4-BE49-F238E27FC236}">
                <a16:creationId xmlns:a16="http://schemas.microsoft.com/office/drawing/2014/main" id="{6B02E5AF-691F-454E-B43C-8C18D518849D}"/>
              </a:ext>
            </a:extLst>
          </p:cNvPr>
          <p:cNvSpPr>
            <a:spLocks noChangeArrowheads="1"/>
          </p:cNvSpPr>
          <p:nvPr/>
        </p:nvSpPr>
        <p:spPr bwMode="auto">
          <a:xfrm>
            <a:off x="9921875" y="38418"/>
            <a:ext cx="2270125" cy="7870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da-DK" altLang="da-DK" sz="2000" b="1" i="0" u="none" strike="noStrike" cap="none" normalizeH="0" baseline="0" dirty="0">
                <a:ln>
                  <a:noFill/>
                </a:ln>
                <a:solidFill>
                  <a:srgbClr val="578C2E"/>
                </a:solidFill>
                <a:effectLst/>
                <a:latin typeface="Helvetica" panose="020B0604020202020204" pitchFamily="34" charset="0"/>
              </a:rPr>
              <a:t>Lokalr</a:t>
            </a:r>
            <a:r>
              <a:rPr kumimoji="0" lang="da-DK" altLang="da-DK" sz="2000" b="1" i="0" u="none" strike="noStrike" cap="none" normalizeH="0" baseline="0" dirty="0">
                <a:ln>
                  <a:noFill/>
                </a:ln>
                <a:solidFill>
                  <a:srgbClr val="578C2E"/>
                </a:solidFill>
                <a:effectLst/>
                <a:latin typeface="Arial Unicode MS" panose="020B0604020202020204" pitchFamily="34" charset="-128"/>
              </a:rPr>
              <a:t>å</a:t>
            </a:r>
            <a:r>
              <a:rPr kumimoji="0" lang="da-DK" altLang="da-DK" sz="2000" b="1" i="0" u="none" strike="noStrike" cap="none" normalizeH="0" baseline="0" dirty="0">
                <a:ln>
                  <a:noFill/>
                </a:ln>
                <a:solidFill>
                  <a:srgbClr val="578C2E"/>
                </a:solidFill>
                <a:effectLst/>
                <a:latin typeface="Helvetica" panose="020B0604020202020204" pitchFamily="34" charset="0"/>
              </a:rPr>
              <a:t>det for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da-DK" altLang="da-DK" sz="2000" b="1" i="0" u="none" strike="noStrike" cap="none" normalizeH="0" baseline="0" dirty="0">
                <a:ln>
                  <a:noFill/>
                </a:ln>
                <a:solidFill>
                  <a:srgbClr val="578C2E"/>
                </a:solidFill>
                <a:effectLst/>
                <a:latin typeface="Helvetica" panose="020B0604020202020204" pitchFamily="34" charset="0"/>
              </a:rPr>
              <a:t>Skibet &amp; Omegn</a:t>
            </a:r>
          </a:p>
        </p:txBody>
      </p:sp>
    </p:spTree>
    <p:extLst>
      <p:ext uri="{BB962C8B-B14F-4D97-AF65-F5344CB8AC3E}">
        <p14:creationId xmlns:p14="http://schemas.microsoft.com/office/powerpoint/2010/main" val="32345150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officeArt object">
            <a:extLst>
              <a:ext uri="{FF2B5EF4-FFF2-40B4-BE49-F238E27FC236}">
                <a16:creationId xmlns:a16="http://schemas.microsoft.com/office/drawing/2014/main" id="{0FA42E5D-F245-47DE-B553-8BFB4C089638}"/>
              </a:ext>
            </a:extLst>
          </p:cNvPr>
          <p:cNvPicPr preferRelativeResize="0"/>
          <p:nvPr/>
        </p:nvPicPr>
        <p:blipFill>
          <a:blip r:embed="rId2" cstate="print"/>
          <a:stretch>
            <a:fillRect/>
          </a:stretch>
        </p:blipFill>
        <p:spPr>
          <a:xfrm>
            <a:off x="0" y="4572000"/>
            <a:ext cx="12192000" cy="2286000"/>
          </a:xfrm>
          <a:prstGeom prst="rect">
            <a:avLst/>
          </a:prstGeom>
          <a:ln w="12700" cap="flat">
            <a:noFill/>
            <a:miter lim="400000"/>
          </a:ln>
          <a:effectLst/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24BB8DC4-4279-4AAD-9881-74FFE3DA583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673099"/>
          </a:xfrm>
        </p:spPr>
        <p:txBody>
          <a:bodyPr>
            <a:noAutofit/>
          </a:bodyPr>
          <a:lstStyle/>
          <a:p>
            <a:pPr algn="l"/>
            <a:r>
              <a:rPr lang="da-DK" sz="4400" dirty="0"/>
              <a:t>Dagsorden </a:t>
            </a:r>
            <a:r>
              <a:rPr lang="da-DK" sz="4400" dirty="0" err="1"/>
              <a:t>jf</a:t>
            </a:r>
            <a:r>
              <a:rPr lang="da-DK" sz="4400" dirty="0"/>
              <a:t> vedtægterne</a:t>
            </a:r>
          </a:p>
        </p:txBody>
      </p:sp>
      <p:sp>
        <p:nvSpPr>
          <p:cNvPr id="3" name="Undertitel 2">
            <a:extLst>
              <a:ext uri="{FF2B5EF4-FFF2-40B4-BE49-F238E27FC236}">
                <a16:creationId xmlns:a16="http://schemas.microsoft.com/office/drawing/2014/main" id="{6C7D954E-20C5-438A-92B9-6C96093CF46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1795462"/>
            <a:ext cx="9144000" cy="3606800"/>
          </a:xfrm>
        </p:spPr>
        <p:txBody>
          <a:bodyPr>
            <a:normAutofit fontScale="77500" lnSpcReduction="20000"/>
          </a:bodyPr>
          <a:lstStyle/>
          <a:p>
            <a:pPr marL="457200" indent="-457200" algn="l" fontAlgn="base">
              <a:buFont typeface="+mj-lt"/>
              <a:buAutoNum type="arabicPeriod"/>
            </a:pPr>
            <a:r>
              <a:rPr lang="da-DK" dirty="0"/>
              <a:t>Valg af dirigent</a:t>
            </a:r>
          </a:p>
          <a:p>
            <a:pPr marL="457200" indent="-457200" algn="l">
              <a:buFont typeface="+mj-lt"/>
              <a:buAutoNum type="arabicPeriod"/>
            </a:pPr>
            <a:r>
              <a:rPr lang="da-DK" dirty="0"/>
              <a:t>Valg af 2 stemmetællere</a:t>
            </a:r>
          </a:p>
          <a:p>
            <a:pPr marL="457200" indent="-457200" algn="l">
              <a:buFont typeface="+mj-lt"/>
              <a:buAutoNum type="arabicPeriod"/>
            </a:pPr>
            <a:r>
              <a:rPr lang="da-DK" dirty="0"/>
              <a:t>Lokalrådets beretning</a:t>
            </a:r>
          </a:p>
          <a:p>
            <a:pPr marL="457200" indent="-457200" algn="l">
              <a:buFont typeface="+mj-lt"/>
              <a:buAutoNum type="arabicPeriod"/>
            </a:pPr>
            <a:r>
              <a:rPr lang="da-DK" dirty="0"/>
              <a:t>Forelæggelse af årsregnskab</a:t>
            </a:r>
          </a:p>
          <a:p>
            <a:pPr marL="457200" indent="-457200" algn="l">
              <a:buFont typeface="+mj-lt"/>
              <a:buAutoNum type="arabicPeriod"/>
            </a:pPr>
            <a:r>
              <a:rPr lang="da-DK" dirty="0"/>
              <a:t>Behandling af indkomne forslag</a:t>
            </a:r>
          </a:p>
          <a:p>
            <a:pPr lvl="1" algn="l"/>
            <a:r>
              <a:rPr lang="da-DK" dirty="0"/>
              <a:t>- ingen</a:t>
            </a:r>
          </a:p>
          <a:p>
            <a:pPr marL="457200" indent="-457200" algn="l">
              <a:buFont typeface="+mj-lt"/>
              <a:buAutoNum type="arabicPeriod"/>
            </a:pPr>
            <a:r>
              <a:rPr lang="da-DK" dirty="0"/>
              <a:t>Valg til Lokalrådet.  Medlemmer vælges for 2 år, på skift er henholdsvis 3 og 4 medlemmer samt 1 suppleant på valg</a:t>
            </a:r>
          </a:p>
          <a:p>
            <a:pPr marL="457200" indent="-457200" algn="l">
              <a:buFont typeface="+mj-lt"/>
              <a:buAutoNum type="arabicPeriod"/>
            </a:pPr>
            <a:r>
              <a:rPr lang="da-DK" dirty="0"/>
              <a:t>Valg af 2 revisorer, samt 1 revisorsuppleant</a:t>
            </a:r>
          </a:p>
          <a:p>
            <a:pPr marL="457200" indent="-457200" algn="l">
              <a:buFont typeface="+mj-lt"/>
              <a:buAutoNum type="arabicPeriod"/>
            </a:pPr>
            <a:r>
              <a:rPr lang="da-DK" dirty="0"/>
              <a:t>Eventuelt</a:t>
            </a:r>
          </a:p>
          <a:p>
            <a:br>
              <a:rPr lang="da-DK" dirty="0"/>
            </a:br>
            <a:endParaRPr lang="da-DK" dirty="0"/>
          </a:p>
        </p:txBody>
      </p:sp>
      <p:sp>
        <p:nvSpPr>
          <p:cNvPr id="4" name="Rectangle 2">
            <a:extLst>
              <a:ext uri="{FF2B5EF4-FFF2-40B4-BE49-F238E27FC236}">
                <a16:creationId xmlns:a16="http://schemas.microsoft.com/office/drawing/2014/main" id="{6B02E5AF-691F-454E-B43C-8C18D518849D}"/>
              </a:ext>
            </a:extLst>
          </p:cNvPr>
          <p:cNvSpPr>
            <a:spLocks noChangeArrowheads="1"/>
          </p:cNvSpPr>
          <p:nvPr/>
        </p:nvSpPr>
        <p:spPr bwMode="auto">
          <a:xfrm>
            <a:off x="9921875" y="38418"/>
            <a:ext cx="2270125" cy="7870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da-DK" altLang="da-DK" sz="2000" b="1" i="0" u="none" strike="noStrike" cap="none" normalizeH="0" baseline="0" dirty="0">
                <a:ln>
                  <a:noFill/>
                </a:ln>
                <a:solidFill>
                  <a:srgbClr val="578C2E"/>
                </a:solidFill>
                <a:effectLst/>
                <a:latin typeface="Helvetica" panose="020B0604020202020204" pitchFamily="34" charset="0"/>
              </a:rPr>
              <a:t>Lokalr</a:t>
            </a:r>
            <a:r>
              <a:rPr kumimoji="0" lang="da-DK" altLang="da-DK" sz="2000" b="1" i="0" u="none" strike="noStrike" cap="none" normalizeH="0" baseline="0" dirty="0">
                <a:ln>
                  <a:noFill/>
                </a:ln>
                <a:solidFill>
                  <a:srgbClr val="578C2E"/>
                </a:solidFill>
                <a:effectLst/>
                <a:latin typeface="Arial Unicode MS" panose="020B0604020202020204" pitchFamily="34" charset="-128"/>
              </a:rPr>
              <a:t>å</a:t>
            </a:r>
            <a:r>
              <a:rPr kumimoji="0" lang="da-DK" altLang="da-DK" sz="2000" b="1" i="0" u="none" strike="noStrike" cap="none" normalizeH="0" baseline="0" dirty="0">
                <a:ln>
                  <a:noFill/>
                </a:ln>
                <a:solidFill>
                  <a:srgbClr val="578C2E"/>
                </a:solidFill>
                <a:effectLst/>
                <a:latin typeface="Helvetica" panose="020B0604020202020204" pitchFamily="34" charset="0"/>
              </a:rPr>
              <a:t>det for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da-DK" altLang="da-DK" sz="2000" b="1" i="0" u="none" strike="noStrike" cap="none" normalizeH="0" baseline="0" dirty="0">
                <a:ln>
                  <a:noFill/>
                </a:ln>
                <a:solidFill>
                  <a:srgbClr val="578C2E"/>
                </a:solidFill>
                <a:effectLst/>
                <a:latin typeface="Helvetica" panose="020B0604020202020204" pitchFamily="34" charset="0"/>
              </a:rPr>
              <a:t>Skibet &amp; Omegn</a:t>
            </a:r>
          </a:p>
        </p:txBody>
      </p:sp>
    </p:spTree>
    <p:extLst>
      <p:ext uri="{BB962C8B-B14F-4D97-AF65-F5344CB8AC3E}">
        <p14:creationId xmlns:p14="http://schemas.microsoft.com/office/powerpoint/2010/main" val="174332345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officeArt object">
            <a:extLst>
              <a:ext uri="{FF2B5EF4-FFF2-40B4-BE49-F238E27FC236}">
                <a16:creationId xmlns:a16="http://schemas.microsoft.com/office/drawing/2014/main" id="{0FA42E5D-F245-47DE-B553-8BFB4C089638}"/>
              </a:ext>
            </a:extLst>
          </p:cNvPr>
          <p:cNvPicPr preferRelativeResize="0"/>
          <p:nvPr/>
        </p:nvPicPr>
        <p:blipFill>
          <a:blip r:embed="rId2" cstate="print"/>
          <a:stretch>
            <a:fillRect/>
          </a:stretch>
        </p:blipFill>
        <p:spPr>
          <a:xfrm>
            <a:off x="0" y="4572000"/>
            <a:ext cx="12192000" cy="2286000"/>
          </a:xfrm>
          <a:prstGeom prst="rect">
            <a:avLst/>
          </a:prstGeom>
          <a:ln w="12700" cap="flat">
            <a:noFill/>
            <a:miter lim="400000"/>
          </a:ln>
          <a:effectLst/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24BB8DC4-4279-4AAD-9881-74FFE3DA583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673099"/>
          </a:xfrm>
        </p:spPr>
        <p:txBody>
          <a:bodyPr>
            <a:noAutofit/>
          </a:bodyPr>
          <a:lstStyle/>
          <a:p>
            <a:pPr algn="l"/>
            <a:r>
              <a:rPr lang="da-DK" sz="4400" dirty="0"/>
              <a:t>Dagsorden </a:t>
            </a:r>
            <a:r>
              <a:rPr lang="da-DK" sz="4400" dirty="0" err="1"/>
              <a:t>jf</a:t>
            </a:r>
            <a:r>
              <a:rPr lang="da-DK" sz="4400" dirty="0"/>
              <a:t> vedtægterne</a:t>
            </a:r>
          </a:p>
        </p:txBody>
      </p:sp>
      <p:sp>
        <p:nvSpPr>
          <p:cNvPr id="3" name="Undertitel 2">
            <a:extLst>
              <a:ext uri="{FF2B5EF4-FFF2-40B4-BE49-F238E27FC236}">
                <a16:creationId xmlns:a16="http://schemas.microsoft.com/office/drawing/2014/main" id="{6C7D954E-20C5-438A-92B9-6C96093CF46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1795462"/>
            <a:ext cx="9144000" cy="3606800"/>
          </a:xfrm>
        </p:spPr>
        <p:txBody>
          <a:bodyPr>
            <a:normAutofit/>
          </a:bodyPr>
          <a:lstStyle/>
          <a:p>
            <a:pPr marL="457200" indent="-457200" algn="l" fontAlgn="base">
              <a:buAutoNum type="arabicPeriod"/>
            </a:pPr>
            <a:r>
              <a:rPr lang="da-DK" dirty="0"/>
              <a:t>Valg af dirigent (og referent)</a:t>
            </a:r>
          </a:p>
          <a:p>
            <a:br>
              <a:rPr lang="da-DK" dirty="0"/>
            </a:br>
            <a:endParaRPr lang="da-DK" dirty="0"/>
          </a:p>
        </p:txBody>
      </p:sp>
      <p:sp>
        <p:nvSpPr>
          <p:cNvPr id="4" name="Rectangle 2">
            <a:extLst>
              <a:ext uri="{FF2B5EF4-FFF2-40B4-BE49-F238E27FC236}">
                <a16:creationId xmlns:a16="http://schemas.microsoft.com/office/drawing/2014/main" id="{6B02E5AF-691F-454E-B43C-8C18D518849D}"/>
              </a:ext>
            </a:extLst>
          </p:cNvPr>
          <p:cNvSpPr>
            <a:spLocks noChangeArrowheads="1"/>
          </p:cNvSpPr>
          <p:nvPr/>
        </p:nvSpPr>
        <p:spPr bwMode="auto">
          <a:xfrm>
            <a:off x="9921875" y="38418"/>
            <a:ext cx="2270125" cy="7870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da-DK" altLang="da-DK" sz="2000" b="1" i="0" u="none" strike="noStrike" cap="none" normalizeH="0" baseline="0" dirty="0">
                <a:ln>
                  <a:noFill/>
                </a:ln>
                <a:solidFill>
                  <a:srgbClr val="578C2E"/>
                </a:solidFill>
                <a:effectLst/>
                <a:latin typeface="Helvetica" panose="020B0604020202020204" pitchFamily="34" charset="0"/>
              </a:rPr>
              <a:t>Lokalr</a:t>
            </a:r>
            <a:r>
              <a:rPr kumimoji="0" lang="da-DK" altLang="da-DK" sz="2000" b="1" i="0" u="none" strike="noStrike" cap="none" normalizeH="0" baseline="0" dirty="0">
                <a:ln>
                  <a:noFill/>
                </a:ln>
                <a:solidFill>
                  <a:srgbClr val="578C2E"/>
                </a:solidFill>
                <a:effectLst/>
                <a:latin typeface="Arial Unicode MS" panose="020B0604020202020204" pitchFamily="34" charset="-128"/>
              </a:rPr>
              <a:t>å</a:t>
            </a:r>
            <a:r>
              <a:rPr kumimoji="0" lang="da-DK" altLang="da-DK" sz="2000" b="1" i="0" u="none" strike="noStrike" cap="none" normalizeH="0" baseline="0" dirty="0">
                <a:ln>
                  <a:noFill/>
                </a:ln>
                <a:solidFill>
                  <a:srgbClr val="578C2E"/>
                </a:solidFill>
                <a:effectLst/>
                <a:latin typeface="Helvetica" panose="020B0604020202020204" pitchFamily="34" charset="0"/>
              </a:rPr>
              <a:t>det for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da-DK" altLang="da-DK" sz="2000" b="1" i="0" u="none" strike="noStrike" cap="none" normalizeH="0" baseline="0" dirty="0">
                <a:ln>
                  <a:noFill/>
                </a:ln>
                <a:solidFill>
                  <a:srgbClr val="578C2E"/>
                </a:solidFill>
                <a:effectLst/>
                <a:latin typeface="Helvetica" panose="020B0604020202020204" pitchFamily="34" charset="0"/>
              </a:rPr>
              <a:t>Skibet &amp; Omegn</a:t>
            </a:r>
          </a:p>
        </p:txBody>
      </p:sp>
    </p:spTree>
    <p:extLst>
      <p:ext uri="{BB962C8B-B14F-4D97-AF65-F5344CB8AC3E}">
        <p14:creationId xmlns:p14="http://schemas.microsoft.com/office/powerpoint/2010/main" val="37131712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officeArt object">
            <a:extLst>
              <a:ext uri="{FF2B5EF4-FFF2-40B4-BE49-F238E27FC236}">
                <a16:creationId xmlns:a16="http://schemas.microsoft.com/office/drawing/2014/main" id="{0FA42E5D-F245-47DE-B553-8BFB4C089638}"/>
              </a:ext>
            </a:extLst>
          </p:cNvPr>
          <p:cNvPicPr preferRelativeResize="0"/>
          <p:nvPr/>
        </p:nvPicPr>
        <p:blipFill>
          <a:blip r:embed="rId2" cstate="print"/>
          <a:stretch>
            <a:fillRect/>
          </a:stretch>
        </p:blipFill>
        <p:spPr>
          <a:xfrm>
            <a:off x="0" y="4572000"/>
            <a:ext cx="12192000" cy="2286000"/>
          </a:xfrm>
          <a:prstGeom prst="rect">
            <a:avLst/>
          </a:prstGeom>
          <a:ln w="12700" cap="flat">
            <a:noFill/>
            <a:miter lim="400000"/>
          </a:ln>
          <a:effectLst/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24BB8DC4-4279-4AAD-9881-74FFE3DA583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673099"/>
          </a:xfrm>
        </p:spPr>
        <p:txBody>
          <a:bodyPr>
            <a:noAutofit/>
          </a:bodyPr>
          <a:lstStyle/>
          <a:p>
            <a:pPr algn="l"/>
            <a:r>
              <a:rPr lang="da-DK" sz="4400" dirty="0"/>
              <a:t>Dagsorden </a:t>
            </a:r>
            <a:r>
              <a:rPr lang="da-DK" sz="4400" dirty="0" err="1"/>
              <a:t>jf</a:t>
            </a:r>
            <a:r>
              <a:rPr lang="da-DK" sz="4400" dirty="0"/>
              <a:t> vedtægterne</a:t>
            </a:r>
          </a:p>
        </p:txBody>
      </p:sp>
      <p:sp>
        <p:nvSpPr>
          <p:cNvPr id="3" name="Undertitel 2">
            <a:extLst>
              <a:ext uri="{FF2B5EF4-FFF2-40B4-BE49-F238E27FC236}">
                <a16:creationId xmlns:a16="http://schemas.microsoft.com/office/drawing/2014/main" id="{6C7D954E-20C5-438A-92B9-6C96093CF46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1795462"/>
            <a:ext cx="9144000" cy="3606800"/>
          </a:xfrm>
        </p:spPr>
        <p:txBody>
          <a:bodyPr>
            <a:normAutofit/>
          </a:bodyPr>
          <a:lstStyle/>
          <a:p>
            <a:pPr algn="l"/>
            <a:r>
              <a:rPr lang="da-DK" dirty="0"/>
              <a:t>2. Valg af 2 stemmetællere</a:t>
            </a:r>
          </a:p>
          <a:p>
            <a:br>
              <a:rPr lang="da-DK" dirty="0"/>
            </a:br>
            <a:endParaRPr lang="da-DK" dirty="0"/>
          </a:p>
        </p:txBody>
      </p:sp>
      <p:sp>
        <p:nvSpPr>
          <p:cNvPr id="4" name="Rectangle 2">
            <a:extLst>
              <a:ext uri="{FF2B5EF4-FFF2-40B4-BE49-F238E27FC236}">
                <a16:creationId xmlns:a16="http://schemas.microsoft.com/office/drawing/2014/main" id="{6B02E5AF-691F-454E-B43C-8C18D518849D}"/>
              </a:ext>
            </a:extLst>
          </p:cNvPr>
          <p:cNvSpPr>
            <a:spLocks noChangeArrowheads="1"/>
          </p:cNvSpPr>
          <p:nvPr/>
        </p:nvSpPr>
        <p:spPr bwMode="auto">
          <a:xfrm>
            <a:off x="9921875" y="38418"/>
            <a:ext cx="2270125" cy="7870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da-DK" altLang="da-DK" sz="2000" b="1" i="0" u="none" strike="noStrike" cap="none" normalizeH="0" baseline="0" dirty="0">
                <a:ln>
                  <a:noFill/>
                </a:ln>
                <a:solidFill>
                  <a:srgbClr val="578C2E"/>
                </a:solidFill>
                <a:effectLst/>
                <a:latin typeface="Helvetica" panose="020B0604020202020204" pitchFamily="34" charset="0"/>
              </a:rPr>
              <a:t>Lokalr</a:t>
            </a:r>
            <a:r>
              <a:rPr kumimoji="0" lang="da-DK" altLang="da-DK" sz="2000" b="1" i="0" u="none" strike="noStrike" cap="none" normalizeH="0" baseline="0" dirty="0">
                <a:ln>
                  <a:noFill/>
                </a:ln>
                <a:solidFill>
                  <a:srgbClr val="578C2E"/>
                </a:solidFill>
                <a:effectLst/>
                <a:latin typeface="Arial Unicode MS" panose="020B0604020202020204" pitchFamily="34" charset="-128"/>
              </a:rPr>
              <a:t>å</a:t>
            </a:r>
            <a:r>
              <a:rPr kumimoji="0" lang="da-DK" altLang="da-DK" sz="2000" b="1" i="0" u="none" strike="noStrike" cap="none" normalizeH="0" baseline="0" dirty="0">
                <a:ln>
                  <a:noFill/>
                </a:ln>
                <a:solidFill>
                  <a:srgbClr val="578C2E"/>
                </a:solidFill>
                <a:effectLst/>
                <a:latin typeface="Helvetica" panose="020B0604020202020204" pitchFamily="34" charset="0"/>
              </a:rPr>
              <a:t>det for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da-DK" altLang="da-DK" sz="2000" b="1" i="0" u="none" strike="noStrike" cap="none" normalizeH="0" baseline="0" dirty="0">
                <a:ln>
                  <a:noFill/>
                </a:ln>
                <a:solidFill>
                  <a:srgbClr val="578C2E"/>
                </a:solidFill>
                <a:effectLst/>
                <a:latin typeface="Helvetica" panose="020B0604020202020204" pitchFamily="34" charset="0"/>
              </a:rPr>
              <a:t>Skibet &amp; Omegn</a:t>
            </a:r>
          </a:p>
        </p:txBody>
      </p:sp>
    </p:spTree>
    <p:extLst>
      <p:ext uri="{BB962C8B-B14F-4D97-AF65-F5344CB8AC3E}">
        <p14:creationId xmlns:p14="http://schemas.microsoft.com/office/powerpoint/2010/main" val="6997620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officeArt object">
            <a:extLst>
              <a:ext uri="{FF2B5EF4-FFF2-40B4-BE49-F238E27FC236}">
                <a16:creationId xmlns:a16="http://schemas.microsoft.com/office/drawing/2014/main" id="{0FA42E5D-F245-47DE-B553-8BFB4C089638}"/>
              </a:ext>
            </a:extLst>
          </p:cNvPr>
          <p:cNvPicPr preferRelativeResize="0"/>
          <p:nvPr/>
        </p:nvPicPr>
        <p:blipFill>
          <a:blip r:embed="rId2" cstate="print"/>
          <a:stretch>
            <a:fillRect/>
          </a:stretch>
        </p:blipFill>
        <p:spPr>
          <a:xfrm>
            <a:off x="0" y="4572000"/>
            <a:ext cx="12192000" cy="2286000"/>
          </a:xfrm>
          <a:prstGeom prst="rect">
            <a:avLst/>
          </a:prstGeom>
          <a:ln w="12700" cap="flat">
            <a:noFill/>
            <a:miter lim="400000"/>
          </a:ln>
          <a:effectLst/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24BB8DC4-4279-4AAD-9881-74FFE3DA583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673099"/>
          </a:xfrm>
        </p:spPr>
        <p:txBody>
          <a:bodyPr>
            <a:noAutofit/>
          </a:bodyPr>
          <a:lstStyle/>
          <a:p>
            <a:pPr algn="l"/>
            <a:r>
              <a:rPr lang="da-DK" sz="4400" dirty="0"/>
              <a:t>Dagsorden </a:t>
            </a:r>
            <a:r>
              <a:rPr lang="da-DK" sz="4400" dirty="0" err="1"/>
              <a:t>jf</a:t>
            </a:r>
            <a:r>
              <a:rPr lang="da-DK" sz="4400" dirty="0"/>
              <a:t> vedtægterne</a:t>
            </a:r>
          </a:p>
        </p:txBody>
      </p:sp>
      <p:sp>
        <p:nvSpPr>
          <p:cNvPr id="3" name="Undertitel 2">
            <a:extLst>
              <a:ext uri="{FF2B5EF4-FFF2-40B4-BE49-F238E27FC236}">
                <a16:creationId xmlns:a16="http://schemas.microsoft.com/office/drawing/2014/main" id="{6C7D954E-20C5-438A-92B9-6C96093CF46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1795462"/>
            <a:ext cx="9144000" cy="3606800"/>
          </a:xfrm>
        </p:spPr>
        <p:txBody>
          <a:bodyPr>
            <a:normAutofit/>
          </a:bodyPr>
          <a:lstStyle/>
          <a:p>
            <a:pPr algn="l" fontAlgn="base"/>
            <a:r>
              <a:rPr lang="da-DK" dirty="0"/>
              <a:t>3. Lokalrådets beretning</a:t>
            </a:r>
          </a:p>
          <a:p>
            <a:pPr marL="342900" indent="-342900" algn="l" fontAlgn="base">
              <a:buFont typeface="Arial" panose="020B0604020202020204" pitchFamily="34" charset="0"/>
              <a:buChar char="•"/>
            </a:pPr>
            <a:r>
              <a:rPr lang="da-DK" dirty="0"/>
              <a:t>Det har vi (lokalt netværk / lokalsamfundet) arbejdet med i 2019</a:t>
            </a:r>
          </a:p>
          <a:p>
            <a:pPr marL="342900" indent="-342900" algn="l" fontAlgn="base">
              <a:buFont typeface="Arial" panose="020B0604020202020204" pitchFamily="34" charset="0"/>
              <a:buChar char="•"/>
            </a:pPr>
            <a:r>
              <a:rPr lang="da-DK" dirty="0"/>
              <a:t>Det forventer vi at arbejde med i det kommende år</a:t>
            </a:r>
          </a:p>
          <a:p>
            <a:pPr algn="l" fontAlgn="base"/>
            <a:endParaRPr lang="da-DK" dirty="0"/>
          </a:p>
          <a:p>
            <a:br>
              <a:rPr lang="da-DK" dirty="0"/>
            </a:br>
            <a:endParaRPr lang="da-DK" dirty="0"/>
          </a:p>
        </p:txBody>
      </p:sp>
      <p:sp>
        <p:nvSpPr>
          <p:cNvPr id="4" name="Rectangle 2">
            <a:extLst>
              <a:ext uri="{FF2B5EF4-FFF2-40B4-BE49-F238E27FC236}">
                <a16:creationId xmlns:a16="http://schemas.microsoft.com/office/drawing/2014/main" id="{6B02E5AF-691F-454E-B43C-8C18D518849D}"/>
              </a:ext>
            </a:extLst>
          </p:cNvPr>
          <p:cNvSpPr>
            <a:spLocks noChangeArrowheads="1"/>
          </p:cNvSpPr>
          <p:nvPr/>
        </p:nvSpPr>
        <p:spPr bwMode="auto">
          <a:xfrm>
            <a:off x="9921875" y="38418"/>
            <a:ext cx="2270125" cy="7870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da-DK" altLang="da-DK" sz="2000" b="1" i="0" u="none" strike="noStrike" cap="none" normalizeH="0" baseline="0" dirty="0">
                <a:ln>
                  <a:noFill/>
                </a:ln>
                <a:solidFill>
                  <a:srgbClr val="578C2E"/>
                </a:solidFill>
                <a:effectLst/>
                <a:latin typeface="Helvetica" panose="020B0604020202020204" pitchFamily="34" charset="0"/>
              </a:rPr>
              <a:t>Lokalr</a:t>
            </a:r>
            <a:r>
              <a:rPr kumimoji="0" lang="da-DK" altLang="da-DK" sz="2000" b="1" i="0" u="none" strike="noStrike" cap="none" normalizeH="0" baseline="0" dirty="0">
                <a:ln>
                  <a:noFill/>
                </a:ln>
                <a:solidFill>
                  <a:srgbClr val="578C2E"/>
                </a:solidFill>
                <a:effectLst/>
                <a:latin typeface="Arial Unicode MS" panose="020B0604020202020204" pitchFamily="34" charset="-128"/>
              </a:rPr>
              <a:t>å</a:t>
            </a:r>
            <a:r>
              <a:rPr kumimoji="0" lang="da-DK" altLang="da-DK" sz="2000" b="1" i="0" u="none" strike="noStrike" cap="none" normalizeH="0" baseline="0" dirty="0">
                <a:ln>
                  <a:noFill/>
                </a:ln>
                <a:solidFill>
                  <a:srgbClr val="578C2E"/>
                </a:solidFill>
                <a:effectLst/>
                <a:latin typeface="Helvetica" panose="020B0604020202020204" pitchFamily="34" charset="0"/>
              </a:rPr>
              <a:t>det for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da-DK" altLang="da-DK" sz="2000" b="1" i="0" u="none" strike="noStrike" cap="none" normalizeH="0" baseline="0" dirty="0">
                <a:ln>
                  <a:noFill/>
                </a:ln>
                <a:solidFill>
                  <a:srgbClr val="578C2E"/>
                </a:solidFill>
                <a:effectLst/>
                <a:latin typeface="Helvetica" panose="020B0604020202020204" pitchFamily="34" charset="0"/>
              </a:rPr>
              <a:t>Skibet &amp; Omegn</a:t>
            </a:r>
          </a:p>
        </p:txBody>
      </p:sp>
    </p:spTree>
    <p:extLst>
      <p:ext uri="{BB962C8B-B14F-4D97-AF65-F5344CB8AC3E}">
        <p14:creationId xmlns:p14="http://schemas.microsoft.com/office/powerpoint/2010/main" val="299247568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officeArt object">
            <a:extLst>
              <a:ext uri="{FF2B5EF4-FFF2-40B4-BE49-F238E27FC236}">
                <a16:creationId xmlns:a16="http://schemas.microsoft.com/office/drawing/2014/main" id="{0FA42E5D-F245-47DE-B553-8BFB4C089638}"/>
              </a:ext>
            </a:extLst>
          </p:cNvPr>
          <p:cNvPicPr preferRelativeResize="0"/>
          <p:nvPr/>
        </p:nvPicPr>
        <p:blipFill>
          <a:blip r:embed="rId2" cstate="print"/>
          <a:stretch>
            <a:fillRect/>
          </a:stretch>
        </p:blipFill>
        <p:spPr>
          <a:xfrm>
            <a:off x="0" y="4572000"/>
            <a:ext cx="12192000" cy="2286000"/>
          </a:xfrm>
          <a:prstGeom prst="rect">
            <a:avLst/>
          </a:prstGeom>
          <a:ln w="12700" cap="flat">
            <a:noFill/>
            <a:miter lim="400000"/>
          </a:ln>
          <a:effectLst/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24BB8DC4-4279-4AAD-9881-74FFE3DA583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52401"/>
            <a:ext cx="9144000" cy="673099"/>
          </a:xfrm>
        </p:spPr>
        <p:txBody>
          <a:bodyPr>
            <a:noAutofit/>
          </a:bodyPr>
          <a:lstStyle/>
          <a:p>
            <a:pPr algn="l"/>
            <a:r>
              <a:rPr lang="da-DK" sz="4400" dirty="0"/>
              <a:t>Dagsorden </a:t>
            </a:r>
            <a:r>
              <a:rPr lang="da-DK" sz="4400" dirty="0" err="1"/>
              <a:t>jf</a:t>
            </a:r>
            <a:r>
              <a:rPr lang="da-DK" sz="4400" dirty="0"/>
              <a:t> vedtægterne</a:t>
            </a:r>
          </a:p>
        </p:txBody>
      </p:sp>
      <p:sp>
        <p:nvSpPr>
          <p:cNvPr id="3" name="Undertitel 2">
            <a:extLst>
              <a:ext uri="{FF2B5EF4-FFF2-40B4-BE49-F238E27FC236}">
                <a16:creationId xmlns:a16="http://schemas.microsoft.com/office/drawing/2014/main" id="{6C7D954E-20C5-438A-92B9-6C96093CF46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750243" y="1382543"/>
            <a:ext cx="9144000" cy="4462779"/>
          </a:xfrm>
        </p:spPr>
        <p:txBody>
          <a:bodyPr>
            <a:normAutofit/>
          </a:bodyPr>
          <a:lstStyle/>
          <a:p>
            <a:pPr algn="l" fontAlgn="base"/>
            <a:r>
              <a:rPr lang="da-DK" dirty="0"/>
              <a:t>3. Lokalrådets beretning - Det har vi (lokalt netværk / lokalsamfundet) arbejdet med i 2019</a:t>
            </a:r>
          </a:p>
          <a:p>
            <a:pPr marL="342900" indent="-342900" algn="l" fontAlgn="base">
              <a:buFontTx/>
              <a:buChar char="-"/>
            </a:pPr>
            <a:r>
              <a:rPr lang="da-DK" dirty="0"/>
              <a:t>Butik i Skibet</a:t>
            </a:r>
          </a:p>
          <a:p>
            <a:pPr marL="342900" indent="-342900" algn="l" fontAlgn="base">
              <a:buFontTx/>
              <a:buChar char="-"/>
            </a:pPr>
            <a:r>
              <a:rPr lang="da-DK" dirty="0" err="1"/>
              <a:t>Playspot</a:t>
            </a:r>
            <a:r>
              <a:rPr lang="da-DK" dirty="0"/>
              <a:t> - udendørsarealer mellem skolen og hallen</a:t>
            </a:r>
          </a:p>
          <a:p>
            <a:pPr marL="342900" indent="-342900" algn="l" fontAlgn="base">
              <a:buFontTx/>
              <a:buChar char="-"/>
            </a:pPr>
            <a:r>
              <a:rPr lang="da-DK" dirty="0" err="1"/>
              <a:t>Makerspace</a:t>
            </a:r>
            <a:r>
              <a:rPr lang="da-DK" dirty="0"/>
              <a:t> – selvstændig forening og bestyrelse</a:t>
            </a:r>
          </a:p>
          <a:p>
            <a:pPr marL="342900" indent="-342900" algn="l" fontAlgn="base">
              <a:buFontTx/>
              <a:buChar char="-"/>
            </a:pPr>
            <a:r>
              <a:rPr lang="da-DK" dirty="0" err="1"/>
              <a:t>Åbad</a:t>
            </a:r>
            <a:r>
              <a:rPr lang="da-DK" dirty="0"/>
              <a:t> – arbejdsgruppe</a:t>
            </a:r>
          </a:p>
          <a:p>
            <a:pPr algn="l" fontAlgn="base"/>
            <a:br>
              <a:rPr lang="da-DK" dirty="0"/>
            </a:br>
            <a:endParaRPr lang="da-DK" dirty="0"/>
          </a:p>
        </p:txBody>
      </p:sp>
      <p:sp>
        <p:nvSpPr>
          <p:cNvPr id="4" name="Rectangle 2">
            <a:extLst>
              <a:ext uri="{FF2B5EF4-FFF2-40B4-BE49-F238E27FC236}">
                <a16:creationId xmlns:a16="http://schemas.microsoft.com/office/drawing/2014/main" id="{6B02E5AF-691F-454E-B43C-8C18D518849D}"/>
              </a:ext>
            </a:extLst>
          </p:cNvPr>
          <p:cNvSpPr>
            <a:spLocks noChangeArrowheads="1"/>
          </p:cNvSpPr>
          <p:nvPr/>
        </p:nvSpPr>
        <p:spPr bwMode="auto">
          <a:xfrm>
            <a:off x="9921875" y="38418"/>
            <a:ext cx="2270125" cy="7870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da-DK" altLang="da-DK" sz="2000" b="1" i="0" u="none" strike="noStrike" cap="none" normalizeH="0" baseline="0" dirty="0">
                <a:ln>
                  <a:noFill/>
                </a:ln>
                <a:solidFill>
                  <a:srgbClr val="578C2E"/>
                </a:solidFill>
                <a:effectLst/>
                <a:latin typeface="Helvetica" panose="020B0604020202020204" pitchFamily="34" charset="0"/>
              </a:rPr>
              <a:t>Lokalr</a:t>
            </a:r>
            <a:r>
              <a:rPr kumimoji="0" lang="da-DK" altLang="da-DK" sz="2000" b="1" i="0" u="none" strike="noStrike" cap="none" normalizeH="0" baseline="0" dirty="0">
                <a:ln>
                  <a:noFill/>
                </a:ln>
                <a:solidFill>
                  <a:srgbClr val="578C2E"/>
                </a:solidFill>
                <a:effectLst/>
                <a:latin typeface="Arial Unicode MS" panose="020B0604020202020204" pitchFamily="34" charset="-128"/>
              </a:rPr>
              <a:t>å</a:t>
            </a:r>
            <a:r>
              <a:rPr kumimoji="0" lang="da-DK" altLang="da-DK" sz="2000" b="1" i="0" u="none" strike="noStrike" cap="none" normalizeH="0" baseline="0" dirty="0">
                <a:ln>
                  <a:noFill/>
                </a:ln>
                <a:solidFill>
                  <a:srgbClr val="578C2E"/>
                </a:solidFill>
                <a:effectLst/>
                <a:latin typeface="Helvetica" panose="020B0604020202020204" pitchFamily="34" charset="0"/>
              </a:rPr>
              <a:t>det for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da-DK" altLang="da-DK" sz="2000" b="1" i="0" u="none" strike="noStrike" cap="none" normalizeH="0" baseline="0" dirty="0">
                <a:ln>
                  <a:noFill/>
                </a:ln>
                <a:solidFill>
                  <a:srgbClr val="578C2E"/>
                </a:solidFill>
                <a:effectLst/>
                <a:latin typeface="Helvetica" panose="020B0604020202020204" pitchFamily="34" charset="0"/>
              </a:rPr>
              <a:t>Skibet &amp; Omegn</a:t>
            </a:r>
          </a:p>
        </p:txBody>
      </p:sp>
    </p:spTree>
    <p:extLst>
      <p:ext uri="{BB962C8B-B14F-4D97-AF65-F5344CB8AC3E}">
        <p14:creationId xmlns:p14="http://schemas.microsoft.com/office/powerpoint/2010/main" val="127231916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officeArt object">
            <a:extLst>
              <a:ext uri="{FF2B5EF4-FFF2-40B4-BE49-F238E27FC236}">
                <a16:creationId xmlns:a16="http://schemas.microsoft.com/office/drawing/2014/main" id="{0FA42E5D-F245-47DE-B553-8BFB4C089638}"/>
              </a:ext>
            </a:extLst>
          </p:cNvPr>
          <p:cNvPicPr preferRelativeResize="0"/>
          <p:nvPr/>
        </p:nvPicPr>
        <p:blipFill>
          <a:blip r:embed="rId2" cstate="print"/>
          <a:stretch>
            <a:fillRect/>
          </a:stretch>
        </p:blipFill>
        <p:spPr>
          <a:xfrm>
            <a:off x="0" y="4572000"/>
            <a:ext cx="12192000" cy="2286000"/>
          </a:xfrm>
          <a:prstGeom prst="rect">
            <a:avLst/>
          </a:prstGeom>
          <a:ln w="12700" cap="flat">
            <a:noFill/>
            <a:miter lim="400000"/>
          </a:ln>
          <a:effectLst/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24BB8DC4-4279-4AAD-9881-74FFE3DA583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52401"/>
            <a:ext cx="9144000" cy="673099"/>
          </a:xfrm>
        </p:spPr>
        <p:txBody>
          <a:bodyPr>
            <a:noAutofit/>
          </a:bodyPr>
          <a:lstStyle/>
          <a:p>
            <a:pPr algn="l"/>
            <a:r>
              <a:rPr lang="da-DK" sz="4400" dirty="0"/>
              <a:t>Dagsorden </a:t>
            </a:r>
            <a:r>
              <a:rPr lang="da-DK" sz="4400" dirty="0" err="1"/>
              <a:t>jf</a:t>
            </a:r>
            <a:r>
              <a:rPr lang="da-DK" sz="4400" dirty="0"/>
              <a:t> vedtægterne</a:t>
            </a:r>
          </a:p>
        </p:txBody>
      </p:sp>
      <p:sp>
        <p:nvSpPr>
          <p:cNvPr id="3" name="Undertitel 2">
            <a:extLst>
              <a:ext uri="{FF2B5EF4-FFF2-40B4-BE49-F238E27FC236}">
                <a16:creationId xmlns:a16="http://schemas.microsoft.com/office/drawing/2014/main" id="{6C7D954E-20C5-438A-92B9-6C96093CF46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939483"/>
            <a:ext cx="9144000" cy="4462779"/>
          </a:xfrm>
        </p:spPr>
        <p:txBody>
          <a:bodyPr>
            <a:noAutofit/>
          </a:bodyPr>
          <a:lstStyle/>
          <a:p>
            <a:pPr algn="l" fontAlgn="base"/>
            <a:r>
              <a:rPr lang="da-DK" dirty="0"/>
              <a:t>3. Lokalrådets beretning - Det har vi (lokalt netværk / lokalsamfundet) arbejdet med i 2019:</a:t>
            </a:r>
          </a:p>
          <a:p>
            <a:pPr algn="l" fontAlgn="base"/>
            <a:r>
              <a:rPr lang="da-DK" dirty="0"/>
              <a:t>- Det uformelle klyngesamarbejde med Gadbjerg og Bredsten</a:t>
            </a:r>
          </a:p>
          <a:p>
            <a:pPr algn="l" fontAlgn="base"/>
            <a:r>
              <a:rPr lang="da-DK" dirty="0"/>
              <a:t>- Skab dit lokalsamfund - vision</a:t>
            </a:r>
          </a:p>
          <a:p>
            <a:pPr algn="l" fontAlgn="base"/>
            <a:r>
              <a:rPr lang="da-DK" dirty="0"/>
              <a:t>- Støjdæmpning i Skibet</a:t>
            </a:r>
          </a:p>
          <a:p>
            <a:pPr algn="l" fontAlgn="base"/>
            <a:r>
              <a:rPr lang="da-DK" dirty="0"/>
              <a:t>- Trafik – Buldalen, </a:t>
            </a:r>
            <a:r>
              <a:rPr lang="da-DK" dirty="0" err="1"/>
              <a:t>Knapperupvej</a:t>
            </a:r>
            <a:r>
              <a:rPr lang="da-DK" dirty="0"/>
              <a:t>, </a:t>
            </a:r>
            <a:r>
              <a:rPr lang="da-DK" dirty="0" err="1"/>
              <a:t>Bommerhaven</a:t>
            </a:r>
            <a:r>
              <a:rPr lang="da-DK" dirty="0"/>
              <a:t> mv. </a:t>
            </a:r>
          </a:p>
          <a:p>
            <a:pPr algn="l" fontAlgn="base"/>
            <a:r>
              <a:rPr lang="da-DK" dirty="0"/>
              <a:t>- Høringssvar - kommuneplan  og udstykninger </a:t>
            </a:r>
          </a:p>
          <a:p>
            <a:pPr algn="l" fontAlgn="base"/>
            <a:r>
              <a:rPr lang="da-DK" dirty="0"/>
              <a:t>Komme med åbne positive input og tilgang til alle udfordringer.</a:t>
            </a:r>
          </a:p>
          <a:p>
            <a:pPr algn="l" fontAlgn="base"/>
            <a:endParaRPr lang="da-DK" dirty="0"/>
          </a:p>
          <a:p>
            <a:br>
              <a:rPr lang="da-DK" dirty="0"/>
            </a:br>
            <a:endParaRPr lang="da-DK" dirty="0"/>
          </a:p>
        </p:txBody>
      </p:sp>
      <p:sp>
        <p:nvSpPr>
          <p:cNvPr id="4" name="Rectangle 2">
            <a:extLst>
              <a:ext uri="{FF2B5EF4-FFF2-40B4-BE49-F238E27FC236}">
                <a16:creationId xmlns:a16="http://schemas.microsoft.com/office/drawing/2014/main" id="{6B02E5AF-691F-454E-B43C-8C18D518849D}"/>
              </a:ext>
            </a:extLst>
          </p:cNvPr>
          <p:cNvSpPr>
            <a:spLocks noChangeArrowheads="1"/>
          </p:cNvSpPr>
          <p:nvPr/>
        </p:nvSpPr>
        <p:spPr bwMode="auto">
          <a:xfrm>
            <a:off x="9921875" y="38418"/>
            <a:ext cx="2270125" cy="7870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da-DK" altLang="da-DK" sz="2000" b="1" i="0" u="none" strike="noStrike" cap="none" normalizeH="0" baseline="0" dirty="0">
                <a:ln>
                  <a:noFill/>
                </a:ln>
                <a:solidFill>
                  <a:srgbClr val="578C2E"/>
                </a:solidFill>
                <a:effectLst/>
                <a:latin typeface="Helvetica" panose="020B0604020202020204" pitchFamily="34" charset="0"/>
              </a:rPr>
              <a:t>Lokalr</a:t>
            </a:r>
            <a:r>
              <a:rPr kumimoji="0" lang="da-DK" altLang="da-DK" sz="2000" b="1" i="0" u="none" strike="noStrike" cap="none" normalizeH="0" baseline="0" dirty="0">
                <a:ln>
                  <a:noFill/>
                </a:ln>
                <a:solidFill>
                  <a:srgbClr val="578C2E"/>
                </a:solidFill>
                <a:effectLst/>
                <a:latin typeface="Arial Unicode MS" panose="020B0604020202020204" pitchFamily="34" charset="-128"/>
              </a:rPr>
              <a:t>å</a:t>
            </a:r>
            <a:r>
              <a:rPr kumimoji="0" lang="da-DK" altLang="da-DK" sz="2000" b="1" i="0" u="none" strike="noStrike" cap="none" normalizeH="0" baseline="0" dirty="0">
                <a:ln>
                  <a:noFill/>
                </a:ln>
                <a:solidFill>
                  <a:srgbClr val="578C2E"/>
                </a:solidFill>
                <a:effectLst/>
                <a:latin typeface="Helvetica" panose="020B0604020202020204" pitchFamily="34" charset="0"/>
              </a:rPr>
              <a:t>det for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da-DK" altLang="da-DK" sz="2000" b="1" i="0" u="none" strike="noStrike" cap="none" normalizeH="0" baseline="0" dirty="0">
                <a:ln>
                  <a:noFill/>
                </a:ln>
                <a:solidFill>
                  <a:srgbClr val="578C2E"/>
                </a:solidFill>
                <a:effectLst/>
                <a:latin typeface="Helvetica" panose="020B0604020202020204" pitchFamily="34" charset="0"/>
              </a:rPr>
              <a:t>Skibet &amp; Omegn</a:t>
            </a:r>
          </a:p>
        </p:txBody>
      </p:sp>
    </p:spTree>
    <p:extLst>
      <p:ext uri="{BB962C8B-B14F-4D97-AF65-F5344CB8AC3E}">
        <p14:creationId xmlns:p14="http://schemas.microsoft.com/office/powerpoint/2010/main" val="67040872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officeArt object">
            <a:extLst>
              <a:ext uri="{FF2B5EF4-FFF2-40B4-BE49-F238E27FC236}">
                <a16:creationId xmlns:a16="http://schemas.microsoft.com/office/drawing/2014/main" id="{0FA42E5D-F245-47DE-B553-8BFB4C089638}"/>
              </a:ext>
            </a:extLst>
          </p:cNvPr>
          <p:cNvPicPr preferRelativeResize="0"/>
          <p:nvPr/>
        </p:nvPicPr>
        <p:blipFill>
          <a:blip r:embed="rId2" cstate="print"/>
          <a:stretch>
            <a:fillRect/>
          </a:stretch>
        </p:blipFill>
        <p:spPr>
          <a:xfrm>
            <a:off x="0" y="4572000"/>
            <a:ext cx="12192000" cy="2286000"/>
          </a:xfrm>
          <a:prstGeom prst="rect">
            <a:avLst/>
          </a:prstGeom>
          <a:ln w="12700" cap="flat">
            <a:noFill/>
            <a:miter lim="400000"/>
          </a:ln>
          <a:effectLst/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24BB8DC4-4279-4AAD-9881-74FFE3DA583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52401"/>
            <a:ext cx="9144000" cy="673099"/>
          </a:xfrm>
        </p:spPr>
        <p:txBody>
          <a:bodyPr>
            <a:noAutofit/>
          </a:bodyPr>
          <a:lstStyle/>
          <a:p>
            <a:pPr algn="l"/>
            <a:r>
              <a:rPr lang="da-DK" sz="4400" dirty="0"/>
              <a:t>Dagsorden </a:t>
            </a:r>
            <a:r>
              <a:rPr lang="da-DK" sz="4400" dirty="0" err="1"/>
              <a:t>jf</a:t>
            </a:r>
            <a:r>
              <a:rPr lang="da-DK" sz="4400" dirty="0"/>
              <a:t> vedtægterne</a:t>
            </a:r>
          </a:p>
        </p:txBody>
      </p:sp>
      <p:sp>
        <p:nvSpPr>
          <p:cNvPr id="3" name="Undertitel 2">
            <a:extLst>
              <a:ext uri="{FF2B5EF4-FFF2-40B4-BE49-F238E27FC236}">
                <a16:creationId xmlns:a16="http://schemas.microsoft.com/office/drawing/2014/main" id="{6C7D954E-20C5-438A-92B9-6C96093CF46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939483"/>
            <a:ext cx="9144000" cy="4462779"/>
          </a:xfrm>
        </p:spPr>
        <p:txBody>
          <a:bodyPr>
            <a:normAutofit/>
          </a:bodyPr>
          <a:lstStyle/>
          <a:p>
            <a:pPr algn="l" fontAlgn="base"/>
            <a:r>
              <a:rPr lang="da-DK" dirty="0"/>
              <a:t>3. Lokalrådets beretning - Det forventer vi at arbejde med i 2020</a:t>
            </a:r>
          </a:p>
          <a:p>
            <a:pPr algn="l" fontAlgn="base"/>
            <a:r>
              <a:rPr lang="da-DK" dirty="0"/>
              <a:t>Arbejdet videre med at få enkelte ideer fra idekataloget til at leve</a:t>
            </a:r>
          </a:p>
          <a:p>
            <a:pPr algn="l" fontAlgn="base"/>
            <a:r>
              <a:rPr lang="da-DK" dirty="0"/>
              <a:t>- </a:t>
            </a:r>
            <a:r>
              <a:rPr lang="da-DK" dirty="0" err="1"/>
              <a:t>Playspot</a:t>
            </a:r>
            <a:r>
              <a:rPr lang="da-DK" dirty="0"/>
              <a:t> - udendørsarealer mellem skolen og hallen</a:t>
            </a:r>
          </a:p>
          <a:p>
            <a:pPr algn="l" fontAlgn="base"/>
            <a:r>
              <a:rPr lang="da-DK" dirty="0"/>
              <a:t>- Skab dit lokalsamfund - vision</a:t>
            </a:r>
          </a:p>
          <a:p>
            <a:pPr algn="l" fontAlgn="base"/>
            <a:r>
              <a:rPr lang="da-DK" dirty="0"/>
              <a:t>- Nabo-go</a:t>
            </a:r>
          </a:p>
          <a:p>
            <a:pPr algn="l" fontAlgn="base"/>
            <a:r>
              <a:rPr lang="da-DK" dirty="0"/>
              <a:t>- </a:t>
            </a:r>
            <a:r>
              <a:rPr lang="da-DK" dirty="0" err="1"/>
              <a:t>Åbad</a:t>
            </a:r>
            <a:endParaRPr lang="da-DK" dirty="0"/>
          </a:p>
          <a:p>
            <a:pPr marL="342900" indent="-342900" algn="l" fontAlgn="base">
              <a:buFont typeface="Arial" panose="020B0604020202020204" pitchFamily="34" charset="0"/>
              <a:buChar char="•"/>
            </a:pPr>
            <a:endParaRPr lang="da-DK" dirty="0"/>
          </a:p>
          <a:p>
            <a:pPr algn="l" fontAlgn="base"/>
            <a:endParaRPr lang="da-DK" dirty="0"/>
          </a:p>
        </p:txBody>
      </p:sp>
      <p:sp>
        <p:nvSpPr>
          <p:cNvPr id="4" name="Rectangle 2">
            <a:extLst>
              <a:ext uri="{FF2B5EF4-FFF2-40B4-BE49-F238E27FC236}">
                <a16:creationId xmlns:a16="http://schemas.microsoft.com/office/drawing/2014/main" id="{6B02E5AF-691F-454E-B43C-8C18D518849D}"/>
              </a:ext>
            </a:extLst>
          </p:cNvPr>
          <p:cNvSpPr>
            <a:spLocks noChangeArrowheads="1"/>
          </p:cNvSpPr>
          <p:nvPr/>
        </p:nvSpPr>
        <p:spPr bwMode="auto">
          <a:xfrm>
            <a:off x="9921875" y="38418"/>
            <a:ext cx="2270125" cy="7870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da-DK" altLang="da-DK" sz="2000" b="1" i="0" u="none" strike="noStrike" cap="none" normalizeH="0" baseline="0" dirty="0">
                <a:ln>
                  <a:noFill/>
                </a:ln>
                <a:solidFill>
                  <a:srgbClr val="578C2E"/>
                </a:solidFill>
                <a:effectLst/>
                <a:latin typeface="Helvetica" panose="020B0604020202020204" pitchFamily="34" charset="0"/>
              </a:rPr>
              <a:t>Lokalr</a:t>
            </a:r>
            <a:r>
              <a:rPr kumimoji="0" lang="da-DK" altLang="da-DK" sz="2000" b="1" i="0" u="none" strike="noStrike" cap="none" normalizeH="0" baseline="0" dirty="0">
                <a:ln>
                  <a:noFill/>
                </a:ln>
                <a:solidFill>
                  <a:srgbClr val="578C2E"/>
                </a:solidFill>
                <a:effectLst/>
                <a:latin typeface="Arial Unicode MS" panose="020B0604020202020204" pitchFamily="34" charset="-128"/>
              </a:rPr>
              <a:t>å</a:t>
            </a:r>
            <a:r>
              <a:rPr kumimoji="0" lang="da-DK" altLang="da-DK" sz="2000" b="1" i="0" u="none" strike="noStrike" cap="none" normalizeH="0" baseline="0" dirty="0">
                <a:ln>
                  <a:noFill/>
                </a:ln>
                <a:solidFill>
                  <a:srgbClr val="578C2E"/>
                </a:solidFill>
                <a:effectLst/>
                <a:latin typeface="Helvetica" panose="020B0604020202020204" pitchFamily="34" charset="0"/>
              </a:rPr>
              <a:t>det for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da-DK" altLang="da-DK" sz="2000" b="1" i="0" u="none" strike="noStrike" cap="none" normalizeH="0" baseline="0" dirty="0">
                <a:ln>
                  <a:noFill/>
                </a:ln>
                <a:solidFill>
                  <a:srgbClr val="578C2E"/>
                </a:solidFill>
                <a:effectLst/>
                <a:latin typeface="Helvetica" panose="020B0604020202020204" pitchFamily="34" charset="0"/>
              </a:rPr>
              <a:t>Skibet &amp; Omegn</a:t>
            </a:r>
          </a:p>
        </p:txBody>
      </p:sp>
    </p:spTree>
    <p:extLst>
      <p:ext uri="{BB962C8B-B14F-4D97-AF65-F5344CB8AC3E}">
        <p14:creationId xmlns:p14="http://schemas.microsoft.com/office/powerpoint/2010/main" val="413030210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officeArt object">
            <a:extLst>
              <a:ext uri="{FF2B5EF4-FFF2-40B4-BE49-F238E27FC236}">
                <a16:creationId xmlns:a16="http://schemas.microsoft.com/office/drawing/2014/main" id="{0FA42E5D-F245-47DE-B553-8BFB4C089638}"/>
              </a:ext>
            </a:extLst>
          </p:cNvPr>
          <p:cNvPicPr preferRelativeResize="0"/>
          <p:nvPr/>
        </p:nvPicPr>
        <p:blipFill>
          <a:blip r:embed="rId2" cstate="print"/>
          <a:stretch>
            <a:fillRect/>
          </a:stretch>
        </p:blipFill>
        <p:spPr>
          <a:xfrm>
            <a:off x="0" y="4572000"/>
            <a:ext cx="12192000" cy="2286000"/>
          </a:xfrm>
          <a:prstGeom prst="rect">
            <a:avLst/>
          </a:prstGeom>
          <a:ln w="12700" cap="flat">
            <a:noFill/>
            <a:miter lim="400000"/>
          </a:ln>
          <a:effectLst/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24BB8DC4-4279-4AAD-9881-74FFE3DA583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52401"/>
            <a:ext cx="9144000" cy="673099"/>
          </a:xfrm>
        </p:spPr>
        <p:txBody>
          <a:bodyPr>
            <a:noAutofit/>
          </a:bodyPr>
          <a:lstStyle/>
          <a:p>
            <a:pPr algn="l"/>
            <a:r>
              <a:rPr lang="da-DK" sz="4400" dirty="0"/>
              <a:t>Dagsorden </a:t>
            </a:r>
            <a:r>
              <a:rPr lang="da-DK" sz="4400" dirty="0" err="1"/>
              <a:t>jf</a:t>
            </a:r>
            <a:r>
              <a:rPr lang="da-DK" sz="4400" dirty="0"/>
              <a:t> vedtægterne – Play Spot</a:t>
            </a:r>
          </a:p>
        </p:txBody>
      </p:sp>
      <p:sp>
        <p:nvSpPr>
          <p:cNvPr id="4" name="Rectangle 2">
            <a:extLst>
              <a:ext uri="{FF2B5EF4-FFF2-40B4-BE49-F238E27FC236}">
                <a16:creationId xmlns:a16="http://schemas.microsoft.com/office/drawing/2014/main" id="{6B02E5AF-691F-454E-B43C-8C18D518849D}"/>
              </a:ext>
            </a:extLst>
          </p:cNvPr>
          <p:cNvSpPr>
            <a:spLocks noChangeArrowheads="1"/>
          </p:cNvSpPr>
          <p:nvPr/>
        </p:nvSpPr>
        <p:spPr bwMode="auto">
          <a:xfrm>
            <a:off x="9921875" y="38418"/>
            <a:ext cx="2270125" cy="7870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da-DK" altLang="da-DK" sz="2000" b="1" i="0" u="none" strike="noStrike" cap="none" normalizeH="0" baseline="0" dirty="0">
                <a:ln>
                  <a:noFill/>
                </a:ln>
                <a:solidFill>
                  <a:srgbClr val="578C2E"/>
                </a:solidFill>
                <a:effectLst/>
                <a:latin typeface="Helvetica" panose="020B0604020202020204" pitchFamily="34" charset="0"/>
              </a:rPr>
              <a:t>Lokalr</a:t>
            </a:r>
            <a:r>
              <a:rPr kumimoji="0" lang="da-DK" altLang="da-DK" sz="2000" b="1" i="0" u="none" strike="noStrike" cap="none" normalizeH="0" baseline="0" dirty="0">
                <a:ln>
                  <a:noFill/>
                </a:ln>
                <a:solidFill>
                  <a:srgbClr val="578C2E"/>
                </a:solidFill>
                <a:effectLst/>
                <a:latin typeface="Arial Unicode MS" panose="020B0604020202020204" pitchFamily="34" charset="-128"/>
              </a:rPr>
              <a:t>å</a:t>
            </a:r>
            <a:r>
              <a:rPr kumimoji="0" lang="da-DK" altLang="da-DK" sz="2000" b="1" i="0" u="none" strike="noStrike" cap="none" normalizeH="0" baseline="0" dirty="0">
                <a:ln>
                  <a:noFill/>
                </a:ln>
                <a:solidFill>
                  <a:srgbClr val="578C2E"/>
                </a:solidFill>
                <a:effectLst/>
                <a:latin typeface="Helvetica" panose="020B0604020202020204" pitchFamily="34" charset="0"/>
              </a:rPr>
              <a:t>det for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da-DK" altLang="da-DK" sz="2000" b="1" i="0" u="none" strike="noStrike" cap="none" normalizeH="0" baseline="0" dirty="0">
                <a:ln>
                  <a:noFill/>
                </a:ln>
                <a:solidFill>
                  <a:srgbClr val="578C2E"/>
                </a:solidFill>
                <a:effectLst/>
                <a:latin typeface="Helvetica" panose="020B0604020202020204" pitchFamily="34" charset="0"/>
              </a:rPr>
              <a:t>Skibet &amp; Omegn</a:t>
            </a:r>
          </a:p>
        </p:txBody>
      </p:sp>
      <p:pic>
        <p:nvPicPr>
          <p:cNvPr id="3" name="Billede 2">
            <a:extLst>
              <a:ext uri="{FF2B5EF4-FFF2-40B4-BE49-F238E27FC236}">
                <a16:creationId xmlns:a16="http://schemas.microsoft.com/office/drawing/2014/main" id="{48B1F5F6-E63D-42EC-B438-B45C8FD278C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06705" y="825500"/>
            <a:ext cx="7303662" cy="46792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694602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officeArt object">
            <a:extLst>
              <a:ext uri="{FF2B5EF4-FFF2-40B4-BE49-F238E27FC236}">
                <a16:creationId xmlns:a16="http://schemas.microsoft.com/office/drawing/2014/main" id="{0FA42E5D-F245-47DE-B553-8BFB4C089638}"/>
              </a:ext>
            </a:extLst>
          </p:cNvPr>
          <p:cNvPicPr preferRelativeResize="0"/>
          <p:nvPr/>
        </p:nvPicPr>
        <p:blipFill>
          <a:blip r:embed="rId2" cstate="print"/>
          <a:stretch>
            <a:fillRect/>
          </a:stretch>
        </p:blipFill>
        <p:spPr>
          <a:xfrm>
            <a:off x="0" y="4572000"/>
            <a:ext cx="12192000" cy="2286000"/>
          </a:xfrm>
          <a:prstGeom prst="rect">
            <a:avLst/>
          </a:prstGeom>
          <a:ln w="12700" cap="flat">
            <a:noFill/>
            <a:miter lim="400000"/>
          </a:ln>
          <a:effectLst/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24BB8DC4-4279-4AAD-9881-74FFE3DA583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52401"/>
            <a:ext cx="9144000" cy="673099"/>
          </a:xfrm>
        </p:spPr>
        <p:txBody>
          <a:bodyPr>
            <a:noAutofit/>
          </a:bodyPr>
          <a:lstStyle/>
          <a:p>
            <a:pPr algn="l"/>
            <a:r>
              <a:rPr lang="da-DK" sz="4400" dirty="0"/>
              <a:t>Dagsorden </a:t>
            </a:r>
            <a:r>
              <a:rPr lang="da-DK" sz="4400" dirty="0" err="1"/>
              <a:t>jf</a:t>
            </a:r>
            <a:r>
              <a:rPr lang="da-DK" sz="4400" dirty="0"/>
              <a:t> vedtægterne - </a:t>
            </a:r>
            <a:r>
              <a:rPr lang="da-DK" sz="4400" dirty="0" err="1"/>
              <a:t>Åbad</a:t>
            </a:r>
            <a:endParaRPr lang="da-DK" sz="4400" dirty="0"/>
          </a:p>
        </p:txBody>
      </p:sp>
      <p:sp>
        <p:nvSpPr>
          <p:cNvPr id="4" name="Rectangle 2">
            <a:extLst>
              <a:ext uri="{FF2B5EF4-FFF2-40B4-BE49-F238E27FC236}">
                <a16:creationId xmlns:a16="http://schemas.microsoft.com/office/drawing/2014/main" id="{6B02E5AF-691F-454E-B43C-8C18D518849D}"/>
              </a:ext>
            </a:extLst>
          </p:cNvPr>
          <p:cNvSpPr>
            <a:spLocks noChangeArrowheads="1"/>
          </p:cNvSpPr>
          <p:nvPr/>
        </p:nvSpPr>
        <p:spPr bwMode="auto">
          <a:xfrm>
            <a:off x="9921875" y="38418"/>
            <a:ext cx="2270125" cy="7870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da-DK" altLang="da-DK" sz="2000" b="1" i="0" u="none" strike="noStrike" cap="none" normalizeH="0" baseline="0" dirty="0">
                <a:ln>
                  <a:noFill/>
                </a:ln>
                <a:solidFill>
                  <a:srgbClr val="578C2E"/>
                </a:solidFill>
                <a:effectLst/>
                <a:latin typeface="Helvetica" panose="020B0604020202020204" pitchFamily="34" charset="0"/>
              </a:rPr>
              <a:t>Lokalr</a:t>
            </a:r>
            <a:r>
              <a:rPr kumimoji="0" lang="da-DK" altLang="da-DK" sz="2000" b="1" i="0" u="none" strike="noStrike" cap="none" normalizeH="0" baseline="0" dirty="0">
                <a:ln>
                  <a:noFill/>
                </a:ln>
                <a:solidFill>
                  <a:srgbClr val="578C2E"/>
                </a:solidFill>
                <a:effectLst/>
                <a:latin typeface="Arial Unicode MS" panose="020B0604020202020204" pitchFamily="34" charset="-128"/>
              </a:rPr>
              <a:t>å</a:t>
            </a:r>
            <a:r>
              <a:rPr kumimoji="0" lang="da-DK" altLang="da-DK" sz="2000" b="1" i="0" u="none" strike="noStrike" cap="none" normalizeH="0" baseline="0" dirty="0">
                <a:ln>
                  <a:noFill/>
                </a:ln>
                <a:solidFill>
                  <a:srgbClr val="578C2E"/>
                </a:solidFill>
                <a:effectLst/>
                <a:latin typeface="Helvetica" panose="020B0604020202020204" pitchFamily="34" charset="0"/>
              </a:rPr>
              <a:t>det for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da-DK" altLang="da-DK" sz="2000" b="1" i="0" u="none" strike="noStrike" cap="none" normalizeH="0" baseline="0" dirty="0">
                <a:ln>
                  <a:noFill/>
                </a:ln>
                <a:solidFill>
                  <a:srgbClr val="578C2E"/>
                </a:solidFill>
                <a:effectLst/>
                <a:latin typeface="Helvetica" panose="020B0604020202020204" pitchFamily="34" charset="0"/>
              </a:rPr>
              <a:t>Skibet &amp; Omegn</a:t>
            </a:r>
          </a:p>
        </p:txBody>
      </p:sp>
      <p:pic>
        <p:nvPicPr>
          <p:cNvPr id="11" name="Billede 10">
            <a:extLst>
              <a:ext uri="{FF2B5EF4-FFF2-40B4-BE49-F238E27FC236}">
                <a16:creationId xmlns:a16="http://schemas.microsoft.com/office/drawing/2014/main" id="{033B46E4-1120-49DC-8C87-B75292D0C15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03852" y="3568631"/>
            <a:ext cx="5988148" cy="3289370"/>
          </a:xfrm>
          <a:prstGeom prst="rect">
            <a:avLst/>
          </a:prstGeom>
        </p:spPr>
      </p:pic>
      <p:pic>
        <p:nvPicPr>
          <p:cNvPr id="9" name="Billede 8">
            <a:extLst>
              <a:ext uri="{FF2B5EF4-FFF2-40B4-BE49-F238E27FC236}">
                <a16:creationId xmlns:a16="http://schemas.microsoft.com/office/drawing/2014/main" id="{7094AF79-8F3C-4092-92E4-D3E1EC740A29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280" t="16440" r="11697" b="13336"/>
          <a:stretch/>
        </p:blipFill>
        <p:spPr>
          <a:xfrm>
            <a:off x="6365997" y="825500"/>
            <a:ext cx="3917486" cy="4021124"/>
          </a:xfrm>
          <a:prstGeom prst="rect">
            <a:avLst/>
          </a:prstGeom>
        </p:spPr>
      </p:pic>
      <p:pic>
        <p:nvPicPr>
          <p:cNvPr id="7" name="Billede 6">
            <a:extLst>
              <a:ext uri="{FF2B5EF4-FFF2-40B4-BE49-F238E27FC236}">
                <a16:creationId xmlns:a16="http://schemas.microsoft.com/office/drawing/2014/main" id="{F835E83A-FD5F-42CD-8E98-F7CB7936B37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825500"/>
            <a:ext cx="6362295" cy="6060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731133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officeArt object">
            <a:extLst>
              <a:ext uri="{FF2B5EF4-FFF2-40B4-BE49-F238E27FC236}">
                <a16:creationId xmlns:a16="http://schemas.microsoft.com/office/drawing/2014/main" id="{0FA42E5D-F245-47DE-B553-8BFB4C089638}"/>
              </a:ext>
            </a:extLst>
          </p:cNvPr>
          <p:cNvPicPr preferRelativeResize="0"/>
          <p:nvPr/>
        </p:nvPicPr>
        <p:blipFill>
          <a:blip r:embed="rId2" cstate="print"/>
          <a:stretch>
            <a:fillRect/>
          </a:stretch>
        </p:blipFill>
        <p:spPr>
          <a:xfrm>
            <a:off x="0" y="4572000"/>
            <a:ext cx="12192000" cy="2286000"/>
          </a:xfrm>
          <a:prstGeom prst="rect">
            <a:avLst/>
          </a:prstGeom>
          <a:ln w="12700" cap="flat">
            <a:noFill/>
            <a:miter lim="400000"/>
          </a:ln>
          <a:effectLst/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24BB8DC4-4279-4AAD-9881-74FFE3DA583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52401"/>
            <a:ext cx="9144000" cy="673099"/>
          </a:xfrm>
        </p:spPr>
        <p:txBody>
          <a:bodyPr>
            <a:noAutofit/>
          </a:bodyPr>
          <a:lstStyle/>
          <a:p>
            <a:pPr algn="l"/>
            <a:r>
              <a:rPr lang="da-DK" sz="4400" dirty="0"/>
              <a:t>Dagsorden </a:t>
            </a:r>
            <a:r>
              <a:rPr lang="da-DK" sz="4400" dirty="0" err="1"/>
              <a:t>jf</a:t>
            </a:r>
            <a:r>
              <a:rPr lang="da-DK" sz="4400" dirty="0"/>
              <a:t> vedtægterne – Nabo go</a:t>
            </a:r>
          </a:p>
        </p:txBody>
      </p:sp>
      <p:sp>
        <p:nvSpPr>
          <p:cNvPr id="4" name="Rectangle 2">
            <a:extLst>
              <a:ext uri="{FF2B5EF4-FFF2-40B4-BE49-F238E27FC236}">
                <a16:creationId xmlns:a16="http://schemas.microsoft.com/office/drawing/2014/main" id="{6B02E5AF-691F-454E-B43C-8C18D518849D}"/>
              </a:ext>
            </a:extLst>
          </p:cNvPr>
          <p:cNvSpPr>
            <a:spLocks noChangeArrowheads="1"/>
          </p:cNvSpPr>
          <p:nvPr/>
        </p:nvSpPr>
        <p:spPr bwMode="auto">
          <a:xfrm>
            <a:off x="9921875" y="38418"/>
            <a:ext cx="2270125" cy="7870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da-DK" altLang="da-DK" sz="2000" b="1" i="0" u="none" strike="noStrike" cap="none" normalizeH="0" baseline="0" dirty="0">
                <a:ln>
                  <a:noFill/>
                </a:ln>
                <a:solidFill>
                  <a:srgbClr val="578C2E"/>
                </a:solidFill>
                <a:effectLst/>
                <a:latin typeface="Helvetica" panose="020B0604020202020204" pitchFamily="34" charset="0"/>
              </a:rPr>
              <a:t>Lokalr</a:t>
            </a:r>
            <a:r>
              <a:rPr kumimoji="0" lang="da-DK" altLang="da-DK" sz="2000" b="1" i="0" u="none" strike="noStrike" cap="none" normalizeH="0" baseline="0" dirty="0">
                <a:ln>
                  <a:noFill/>
                </a:ln>
                <a:solidFill>
                  <a:srgbClr val="578C2E"/>
                </a:solidFill>
                <a:effectLst/>
                <a:latin typeface="Arial Unicode MS" panose="020B0604020202020204" pitchFamily="34" charset="-128"/>
              </a:rPr>
              <a:t>å</a:t>
            </a:r>
            <a:r>
              <a:rPr kumimoji="0" lang="da-DK" altLang="da-DK" sz="2000" b="1" i="0" u="none" strike="noStrike" cap="none" normalizeH="0" baseline="0" dirty="0">
                <a:ln>
                  <a:noFill/>
                </a:ln>
                <a:solidFill>
                  <a:srgbClr val="578C2E"/>
                </a:solidFill>
                <a:effectLst/>
                <a:latin typeface="Helvetica" panose="020B0604020202020204" pitchFamily="34" charset="0"/>
              </a:rPr>
              <a:t>det for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da-DK" altLang="da-DK" sz="2000" b="1" i="0" u="none" strike="noStrike" cap="none" normalizeH="0" baseline="0" dirty="0">
                <a:ln>
                  <a:noFill/>
                </a:ln>
                <a:solidFill>
                  <a:srgbClr val="578C2E"/>
                </a:solidFill>
                <a:effectLst/>
                <a:latin typeface="Helvetica" panose="020B0604020202020204" pitchFamily="34" charset="0"/>
              </a:rPr>
              <a:t>Skibet &amp; Omegn</a:t>
            </a:r>
          </a:p>
        </p:txBody>
      </p:sp>
      <p:pic>
        <p:nvPicPr>
          <p:cNvPr id="3" name="Billede 2">
            <a:extLst>
              <a:ext uri="{FF2B5EF4-FFF2-40B4-BE49-F238E27FC236}">
                <a16:creationId xmlns:a16="http://schemas.microsoft.com/office/drawing/2014/main" id="{9F6482C5-C8C9-4C75-8166-09E0C7F3934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94505" y="1032235"/>
            <a:ext cx="9163327" cy="40205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039540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officeArt object">
            <a:extLst>
              <a:ext uri="{FF2B5EF4-FFF2-40B4-BE49-F238E27FC236}">
                <a16:creationId xmlns:a16="http://schemas.microsoft.com/office/drawing/2014/main" id="{0FA42E5D-F245-47DE-B553-8BFB4C089638}"/>
              </a:ext>
            </a:extLst>
          </p:cNvPr>
          <p:cNvPicPr preferRelativeResize="0"/>
          <p:nvPr/>
        </p:nvPicPr>
        <p:blipFill>
          <a:blip r:embed="rId2" cstate="print"/>
          <a:stretch>
            <a:fillRect/>
          </a:stretch>
        </p:blipFill>
        <p:spPr>
          <a:xfrm>
            <a:off x="0" y="4572000"/>
            <a:ext cx="12192000" cy="2286000"/>
          </a:xfrm>
          <a:prstGeom prst="rect">
            <a:avLst/>
          </a:prstGeom>
          <a:ln w="12700" cap="flat">
            <a:noFill/>
            <a:miter lim="400000"/>
          </a:ln>
          <a:effectLst/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24BB8DC4-4279-4AAD-9881-74FFE3DA583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52401"/>
            <a:ext cx="9144000" cy="673099"/>
          </a:xfrm>
        </p:spPr>
        <p:txBody>
          <a:bodyPr>
            <a:noAutofit/>
          </a:bodyPr>
          <a:lstStyle/>
          <a:p>
            <a:pPr algn="l"/>
            <a:r>
              <a:rPr lang="da-DK" sz="4400" dirty="0"/>
              <a:t>Dagsorden </a:t>
            </a:r>
            <a:r>
              <a:rPr lang="da-DK" sz="4400" dirty="0" err="1"/>
              <a:t>jf</a:t>
            </a:r>
            <a:r>
              <a:rPr lang="da-DK" sz="4400" dirty="0"/>
              <a:t> vedtægterne</a:t>
            </a:r>
          </a:p>
        </p:txBody>
      </p:sp>
      <p:sp>
        <p:nvSpPr>
          <p:cNvPr id="3" name="Undertitel 2">
            <a:extLst>
              <a:ext uri="{FF2B5EF4-FFF2-40B4-BE49-F238E27FC236}">
                <a16:creationId xmlns:a16="http://schemas.microsoft.com/office/drawing/2014/main" id="{6C7D954E-20C5-438A-92B9-6C96093CF46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939483"/>
            <a:ext cx="9144000" cy="4462779"/>
          </a:xfrm>
        </p:spPr>
        <p:txBody>
          <a:bodyPr>
            <a:normAutofit/>
          </a:bodyPr>
          <a:lstStyle/>
          <a:p>
            <a:pPr algn="l" fontAlgn="base"/>
            <a:r>
              <a:rPr lang="da-DK" dirty="0"/>
              <a:t>3. Lokalrådets beretning - Det forventer vi at arbejde med i 2020</a:t>
            </a:r>
          </a:p>
          <a:p>
            <a:pPr algn="l" fontAlgn="base"/>
            <a:r>
              <a:rPr lang="da-DK" dirty="0" err="1"/>
              <a:t>Bystrategi</a:t>
            </a:r>
            <a:r>
              <a:rPr lang="da-DK" dirty="0"/>
              <a:t> og helhedsplaner</a:t>
            </a:r>
          </a:p>
          <a:p>
            <a:pPr marL="342900" indent="-342900" algn="l" fontAlgn="base">
              <a:buFontTx/>
              <a:buChar char="-"/>
            </a:pPr>
            <a:r>
              <a:rPr lang="da-DK" dirty="0"/>
              <a:t>Område til udvikling - Kølholt</a:t>
            </a:r>
          </a:p>
          <a:p>
            <a:pPr marL="342900" indent="-342900" algn="l" fontAlgn="base">
              <a:buFontTx/>
              <a:buChar char="-"/>
            </a:pPr>
            <a:r>
              <a:rPr lang="da-DK" dirty="0"/>
              <a:t>Strukturen i vores område</a:t>
            </a:r>
          </a:p>
          <a:p>
            <a:pPr marL="800100" lvl="1" indent="-342900" algn="l" fontAlgn="base">
              <a:buFontTx/>
              <a:buChar char="-"/>
            </a:pPr>
            <a:r>
              <a:rPr lang="da-DK" dirty="0"/>
              <a:t>Den tunge trafik</a:t>
            </a:r>
          </a:p>
          <a:p>
            <a:pPr marL="800100" lvl="1" indent="-342900" algn="l" fontAlgn="base">
              <a:buFontTx/>
              <a:buChar char="-"/>
            </a:pPr>
            <a:r>
              <a:rPr lang="da-DK" dirty="0"/>
              <a:t>De bløde trafikanter</a:t>
            </a:r>
          </a:p>
          <a:p>
            <a:pPr marL="800100" lvl="1" indent="-342900" algn="l" fontAlgn="base">
              <a:buFontTx/>
              <a:buChar char="-"/>
            </a:pPr>
            <a:r>
              <a:rPr lang="da-DK" dirty="0"/>
              <a:t>Kan vi undgå støj på en smart måde</a:t>
            </a:r>
          </a:p>
          <a:p>
            <a:pPr algn="l" fontAlgn="base"/>
            <a:r>
              <a:rPr lang="da-DK" dirty="0"/>
              <a:t>Høringssvar/input </a:t>
            </a:r>
          </a:p>
        </p:txBody>
      </p:sp>
      <p:sp>
        <p:nvSpPr>
          <p:cNvPr id="4" name="Rectangle 2">
            <a:extLst>
              <a:ext uri="{FF2B5EF4-FFF2-40B4-BE49-F238E27FC236}">
                <a16:creationId xmlns:a16="http://schemas.microsoft.com/office/drawing/2014/main" id="{6B02E5AF-691F-454E-B43C-8C18D518849D}"/>
              </a:ext>
            </a:extLst>
          </p:cNvPr>
          <p:cNvSpPr>
            <a:spLocks noChangeArrowheads="1"/>
          </p:cNvSpPr>
          <p:nvPr/>
        </p:nvSpPr>
        <p:spPr bwMode="auto">
          <a:xfrm>
            <a:off x="9921875" y="38418"/>
            <a:ext cx="2270125" cy="7870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da-DK" altLang="da-DK" sz="2000" b="1" i="0" u="none" strike="noStrike" cap="none" normalizeH="0" baseline="0" dirty="0">
                <a:ln>
                  <a:noFill/>
                </a:ln>
                <a:solidFill>
                  <a:srgbClr val="578C2E"/>
                </a:solidFill>
                <a:effectLst/>
                <a:latin typeface="Helvetica" panose="020B0604020202020204" pitchFamily="34" charset="0"/>
              </a:rPr>
              <a:t>Lokalr</a:t>
            </a:r>
            <a:r>
              <a:rPr kumimoji="0" lang="da-DK" altLang="da-DK" sz="2000" b="1" i="0" u="none" strike="noStrike" cap="none" normalizeH="0" baseline="0" dirty="0">
                <a:ln>
                  <a:noFill/>
                </a:ln>
                <a:solidFill>
                  <a:srgbClr val="578C2E"/>
                </a:solidFill>
                <a:effectLst/>
                <a:latin typeface="Arial Unicode MS" panose="020B0604020202020204" pitchFamily="34" charset="-128"/>
              </a:rPr>
              <a:t>å</a:t>
            </a:r>
            <a:r>
              <a:rPr kumimoji="0" lang="da-DK" altLang="da-DK" sz="2000" b="1" i="0" u="none" strike="noStrike" cap="none" normalizeH="0" baseline="0" dirty="0">
                <a:ln>
                  <a:noFill/>
                </a:ln>
                <a:solidFill>
                  <a:srgbClr val="578C2E"/>
                </a:solidFill>
                <a:effectLst/>
                <a:latin typeface="Helvetica" panose="020B0604020202020204" pitchFamily="34" charset="0"/>
              </a:rPr>
              <a:t>det for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da-DK" altLang="da-DK" sz="2000" b="1" i="0" u="none" strike="noStrike" cap="none" normalizeH="0" baseline="0" dirty="0">
                <a:ln>
                  <a:noFill/>
                </a:ln>
                <a:solidFill>
                  <a:srgbClr val="578C2E"/>
                </a:solidFill>
                <a:effectLst/>
                <a:latin typeface="Helvetica" panose="020B0604020202020204" pitchFamily="34" charset="0"/>
              </a:rPr>
              <a:t>Skibet &amp; Omegn</a:t>
            </a:r>
          </a:p>
        </p:txBody>
      </p:sp>
    </p:spTree>
    <p:extLst>
      <p:ext uri="{BB962C8B-B14F-4D97-AF65-F5344CB8AC3E}">
        <p14:creationId xmlns:p14="http://schemas.microsoft.com/office/powerpoint/2010/main" val="1313228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officeArt object">
            <a:extLst>
              <a:ext uri="{FF2B5EF4-FFF2-40B4-BE49-F238E27FC236}">
                <a16:creationId xmlns:a16="http://schemas.microsoft.com/office/drawing/2014/main" id="{0FA42E5D-F245-47DE-B553-8BFB4C089638}"/>
              </a:ext>
            </a:extLst>
          </p:cNvPr>
          <p:cNvPicPr preferRelativeResize="0"/>
          <p:nvPr/>
        </p:nvPicPr>
        <p:blipFill>
          <a:blip r:embed="rId2" cstate="print"/>
          <a:stretch>
            <a:fillRect/>
          </a:stretch>
        </p:blipFill>
        <p:spPr>
          <a:xfrm>
            <a:off x="0" y="4572000"/>
            <a:ext cx="12192000" cy="2286000"/>
          </a:xfrm>
          <a:prstGeom prst="rect">
            <a:avLst/>
          </a:prstGeom>
          <a:ln w="12700" cap="flat">
            <a:noFill/>
            <a:miter lim="400000"/>
          </a:ln>
          <a:effectLst/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24BB8DC4-4279-4AAD-9881-74FFE3DA583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683664"/>
            <a:ext cx="9144000" cy="673099"/>
          </a:xfrm>
        </p:spPr>
        <p:txBody>
          <a:bodyPr>
            <a:noAutofit/>
          </a:bodyPr>
          <a:lstStyle/>
          <a:p>
            <a:pPr algn="l"/>
            <a:r>
              <a:rPr lang="da-DK" sz="4400" dirty="0"/>
              <a:t>Dagsorden </a:t>
            </a:r>
            <a:r>
              <a:rPr lang="da-DK" sz="4400" dirty="0" err="1"/>
              <a:t>jf</a:t>
            </a:r>
            <a:r>
              <a:rPr lang="da-DK" sz="4400" dirty="0"/>
              <a:t> vedtægterne</a:t>
            </a:r>
          </a:p>
        </p:txBody>
      </p:sp>
      <p:sp>
        <p:nvSpPr>
          <p:cNvPr id="3" name="Undertitel 2">
            <a:extLst>
              <a:ext uri="{FF2B5EF4-FFF2-40B4-BE49-F238E27FC236}">
                <a16:creationId xmlns:a16="http://schemas.microsoft.com/office/drawing/2014/main" id="{6C7D954E-20C5-438A-92B9-6C96093CF46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1356763"/>
            <a:ext cx="9144000" cy="3606800"/>
          </a:xfrm>
        </p:spPr>
        <p:txBody>
          <a:bodyPr>
            <a:normAutofit/>
          </a:bodyPr>
          <a:lstStyle/>
          <a:p>
            <a:pPr algn="l"/>
            <a:r>
              <a:rPr lang="da-DK" dirty="0"/>
              <a:t>4. Forelæggelse af årsregnskab – resultat opgørelse</a:t>
            </a:r>
          </a:p>
          <a:p>
            <a:br>
              <a:rPr lang="da-DK" dirty="0"/>
            </a:br>
            <a:endParaRPr lang="da-DK" dirty="0"/>
          </a:p>
        </p:txBody>
      </p:sp>
      <p:sp>
        <p:nvSpPr>
          <p:cNvPr id="4" name="Rectangle 2">
            <a:extLst>
              <a:ext uri="{FF2B5EF4-FFF2-40B4-BE49-F238E27FC236}">
                <a16:creationId xmlns:a16="http://schemas.microsoft.com/office/drawing/2014/main" id="{6B02E5AF-691F-454E-B43C-8C18D518849D}"/>
              </a:ext>
            </a:extLst>
          </p:cNvPr>
          <p:cNvSpPr>
            <a:spLocks noChangeArrowheads="1"/>
          </p:cNvSpPr>
          <p:nvPr/>
        </p:nvSpPr>
        <p:spPr bwMode="auto">
          <a:xfrm>
            <a:off x="9921875" y="38418"/>
            <a:ext cx="2270125" cy="7870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da-DK" altLang="da-DK" sz="2000" b="1" i="0" u="none" strike="noStrike" cap="none" normalizeH="0" baseline="0" dirty="0">
                <a:ln>
                  <a:noFill/>
                </a:ln>
                <a:solidFill>
                  <a:srgbClr val="578C2E"/>
                </a:solidFill>
                <a:effectLst/>
                <a:latin typeface="Helvetica" panose="020B0604020202020204" pitchFamily="34" charset="0"/>
              </a:rPr>
              <a:t>Lokalr</a:t>
            </a:r>
            <a:r>
              <a:rPr kumimoji="0" lang="da-DK" altLang="da-DK" sz="2000" b="1" i="0" u="none" strike="noStrike" cap="none" normalizeH="0" baseline="0" dirty="0">
                <a:ln>
                  <a:noFill/>
                </a:ln>
                <a:solidFill>
                  <a:srgbClr val="578C2E"/>
                </a:solidFill>
                <a:effectLst/>
                <a:latin typeface="Arial Unicode MS" panose="020B0604020202020204" pitchFamily="34" charset="-128"/>
              </a:rPr>
              <a:t>å</a:t>
            </a:r>
            <a:r>
              <a:rPr kumimoji="0" lang="da-DK" altLang="da-DK" sz="2000" b="1" i="0" u="none" strike="noStrike" cap="none" normalizeH="0" baseline="0" dirty="0">
                <a:ln>
                  <a:noFill/>
                </a:ln>
                <a:solidFill>
                  <a:srgbClr val="578C2E"/>
                </a:solidFill>
                <a:effectLst/>
                <a:latin typeface="Helvetica" panose="020B0604020202020204" pitchFamily="34" charset="0"/>
              </a:rPr>
              <a:t>det for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da-DK" altLang="da-DK" sz="2000" b="1" i="0" u="none" strike="noStrike" cap="none" normalizeH="0" baseline="0" dirty="0">
                <a:ln>
                  <a:noFill/>
                </a:ln>
                <a:solidFill>
                  <a:srgbClr val="578C2E"/>
                </a:solidFill>
                <a:effectLst/>
                <a:latin typeface="Helvetica" panose="020B0604020202020204" pitchFamily="34" charset="0"/>
              </a:rPr>
              <a:t>Skibet &amp; Omegn</a:t>
            </a:r>
          </a:p>
        </p:txBody>
      </p:sp>
      <p:graphicFrame>
        <p:nvGraphicFramePr>
          <p:cNvPr id="9" name="Tabel 8">
            <a:extLst>
              <a:ext uri="{FF2B5EF4-FFF2-40B4-BE49-F238E27FC236}">
                <a16:creationId xmlns:a16="http://schemas.microsoft.com/office/drawing/2014/main" id="{64468AB8-AFE8-4BC9-9FAF-1ECEB0FAD55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31251848"/>
              </p:ext>
            </p:extLst>
          </p:nvPr>
        </p:nvGraphicFramePr>
        <p:xfrm>
          <a:off x="1455938" y="1705313"/>
          <a:ext cx="5814875" cy="3258250"/>
        </p:xfrm>
        <a:graphic>
          <a:graphicData uri="http://schemas.openxmlformats.org/drawingml/2006/table">
            <a:tbl>
              <a:tblPr/>
              <a:tblGrid>
                <a:gridCol w="2402462">
                  <a:extLst>
                    <a:ext uri="{9D8B030D-6E8A-4147-A177-3AD203B41FA5}">
                      <a16:colId xmlns:a16="http://schemas.microsoft.com/office/drawing/2014/main" val="3082898332"/>
                    </a:ext>
                  </a:extLst>
                </a:gridCol>
                <a:gridCol w="887534">
                  <a:extLst>
                    <a:ext uri="{9D8B030D-6E8A-4147-A177-3AD203B41FA5}">
                      <a16:colId xmlns:a16="http://schemas.microsoft.com/office/drawing/2014/main" val="1318526297"/>
                    </a:ext>
                  </a:extLst>
                </a:gridCol>
                <a:gridCol w="1249687">
                  <a:extLst>
                    <a:ext uri="{9D8B030D-6E8A-4147-A177-3AD203B41FA5}">
                      <a16:colId xmlns:a16="http://schemas.microsoft.com/office/drawing/2014/main" val="3898080640"/>
                    </a:ext>
                  </a:extLst>
                </a:gridCol>
                <a:gridCol w="1275192">
                  <a:extLst>
                    <a:ext uri="{9D8B030D-6E8A-4147-A177-3AD203B41FA5}">
                      <a16:colId xmlns:a16="http://schemas.microsoft.com/office/drawing/2014/main" val="1932293493"/>
                    </a:ext>
                  </a:extLst>
                </a:gridCol>
              </a:tblGrid>
              <a:tr h="385510">
                <a:tc gridSpan="2">
                  <a:txBody>
                    <a:bodyPr/>
                    <a:lstStyle/>
                    <a:p>
                      <a:pPr algn="l" fontAlgn="b"/>
                      <a:r>
                        <a:rPr lang="da-DK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Resultatopgørelse 1/1-19 - 31/12-19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da-DK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a-DK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Indtægter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a-DK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Udgifter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10885333"/>
                  </a:ext>
                </a:extLst>
              </a:tr>
              <a:tr h="216261">
                <a:tc>
                  <a:txBody>
                    <a:bodyPr/>
                    <a:lstStyle/>
                    <a:p>
                      <a:pPr algn="l" fontAlgn="b"/>
                      <a:r>
                        <a:rPr lang="da-DK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Indtægter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da-DK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da-DK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da-DK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84578038"/>
                  </a:ext>
                </a:extLst>
              </a:tr>
              <a:tr h="216261">
                <a:tc gridSpan="2">
                  <a:txBody>
                    <a:bodyPr/>
                    <a:lstStyle/>
                    <a:p>
                      <a:pPr algn="l" fontAlgn="b"/>
                      <a:r>
                        <a:rPr lang="da-DK" sz="14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Drifttilskud</a:t>
                      </a:r>
                      <a:r>
                        <a:rPr lang="da-DK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fra Vejle Kommune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da-DK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10.000,00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da-DK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540345845"/>
                  </a:ext>
                </a:extLst>
              </a:tr>
              <a:tr h="216261">
                <a:tc gridSpan="2">
                  <a:txBody>
                    <a:bodyPr/>
                    <a:lstStyle/>
                    <a:p>
                      <a:pPr algn="l" fontAlgn="b"/>
                      <a:r>
                        <a:rPr lang="da-DK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Andet tilskud fra Vejle Kommune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da-DK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10.000,00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da-DK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284767524"/>
                  </a:ext>
                </a:extLst>
              </a:tr>
              <a:tr h="216261">
                <a:tc>
                  <a:txBody>
                    <a:bodyPr/>
                    <a:lstStyle/>
                    <a:p>
                      <a:pPr algn="l" fontAlgn="b"/>
                      <a:endParaRPr lang="da-DK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da-DK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da-DK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da-DK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545187208"/>
                  </a:ext>
                </a:extLst>
              </a:tr>
              <a:tr h="216261">
                <a:tc>
                  <a:txBody>
                    <a:bodyPr/>
                    <a:lstStyle/>
                    <a:p>
                      <a:pPr algn="l" fontAlgn="b"/>
                      <a:r>
                        <a:rPr lang="da-DK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Udgifter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da-DK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da-DK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da-DK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61857574"/>
                  </a:ext>
                </a:extLst>
              </a:tr>
              <a:tr h="216261">
                <a:tc>
                  <a:txBody>
                    <a:bodyPr/>
                    <a:lstStyle/>
                    <a:p>
                      <a:pPr algn="l" fontAlgn="b"/>
                      <a:r>
                        <a:rPr lang="da-DK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Administration + Bank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da-DK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da-DK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68,37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530484397"/>
                  </a:ext>
                </a:extLst>
              </a:tr>
              <a:tr h="216261">
                <a:tc>
                  <a:txBody>
                    <a:bodyPr/>
                    <a:lstStyle/>
                    <a:p>
                      <a:pPr algn="l" fontAlgn="b"/>
                      <a:r>
                        <a:rPr lang="da-DK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Hjemmeside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da-DK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da-DK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365,00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505765965"/>
                  </a:ext>
                </a:extLst>
              </a:tr>
              <a:tr h="216261">
                <a:tc gridSpan="2">
                  <a:txBody>
                    <a:bodyPr/>
                    <a:lstStyle/>
                    <a:p>
                      <a:pPr algn="l" fontAlgn="b"/>
                      <a:r>
                        <a:rPr lang="da-DK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Offentlige møder/arrangementer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da-DK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da-DK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8.549,98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513749220"/>
                  </a:ext>
                </a:extLst>
              </a:tr>
              <a:tr h="216261">
                <a:tc>
                  <a:txBody>
                    <a:bodyPr/>
                    <a:lstStyle/>
                    <a:p>
                      <a:pPr algn="l" fontAlgn="b"/>
                      <a:r>
                        <a:rPr lang="da-DK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Bestyrelse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da-DK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da-DK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1.930,98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06247949"/>
                  </a:ext>
                </a:extLst>
              </a:tr>
              <a:tr h="216261">
                <a:tc>
                  <a:txBody>
                    <a:bodyPr/>
                    <a:lstStyle/>
                    <a:p>
                      <a:pPr algn="l" fontAlgn="b"/>
                      <a:r>
                        <a:rPr lang="da-DK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Gaver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da-DK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da-DK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617,90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53312880"/>
                  </a:ext>
                </a:extLst>
              </a:tr>
              <a:tr h="216261">
                <a:tc>
                  <a:txBody>
                    <a:bodyPr/>
                    <a:lstStyle/>
                    <a:p>
                      <a:pPr algn="l" fontAlgn="b"/>
                      <a:r>
                        <a:rPr lang="da-DK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Video – vores DNA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da-DK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da-DK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10.000,00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992694988"/>
                  </a:ext>
                </a:extLst>
              </a:tr>
              <a:tr h="216261">
                <a:tc>
                  <a:txBody>
                    <a:bodyPr/>
                    <a:lstStyle/>
                    <a:p>
                      <a:pPr algn="l" fontAlgn="b"/>
                      <a:r>
                        <a:rPr lang="da-DK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 alt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da-DK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20.000,00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21.532,23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054426720"/>
                  </a:ext>
                </a:extLst>
              </a:tr>
              <a:tr h="216261">
                <a:tc>
                  <a:txBody>
                    <a:bodyPr/>
                    <a:lstStyle/>
                    <a:p>
                      <a:pPr algn="l" fontAlgn="b"/>
                      <a:r>
                        <a:rPr lang="da-DK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Årets resultat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da-DK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da-DK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-1.532,23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454531639"/>
                  </a:ext>
                </a:extLst>
              </a:tr>
            </a:tbl>
          </a:graphicData>
        </a:graphic>
      </p:graphicFrame>
      <p:graphicFrame>
        <p:nvGraphicFramePr>
          <p:cNvPr id="10" name="Diagram 9">
            <a:extLst>
              <a:ext uri="{FF2B5EF4-FFF2-40B4-BE49-F238E27FC236}">
                <a16:creationId xmlns:a16="http://schemas.microsoft.com/office/drawing/2014/main" id="{00000000-0008-0000-0000-00000200000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978525037"/>
              </p:ext>
            </p:extLst>
          </p:nvPr>
        </p:nvGraphicFramePr>
        <p:xfrm>
          <a:off x="7799032" y="2002009"/>
          <a:ext cx="3937248" cy="296155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81730596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officeArt object">
            <a:extLst>
              <a:ext uri="{FF2B5EF4-FFF2-40B4-BE49-F238E27FC236}">
                <a16:creationId xmlns:a16="http://schemas.microsoft.com/office/drawing/2014/main" id="{0FA42E5D-F245-47DE-B553-8BFB4C089638}"/>
              </a:ext>
            </a:extLst>
          </p:cNvPr>
          <p:cNvPicPr preferRelativeResize="0"/>
          <p:nvPr/>
        </p:nvPicPr>
        <p:blipFill>
          <a:blip r:embed="rId2" cstate="print"/>
          <a:stretch>
            <a:fillRect/>
          </a:stretch>
        </p:blipFill>
        <p:spPr>
          <a:xfrm>
            <a:off x="0" y="4572000"/>
            <a:ext cx="12192000" cy="2286000"/>
          </a:xfrm>
          <a:prstGeom prst="rect">
            <a:avLst/>
          </a:prstGeom>
          <a:ln w="12700" cap="flat">
            <a:noFill/>
            <a:miter lim="400000"/>
          </a:ln>
          <a:effectLst/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24BB8DC4-4279-4AAD-9881-74FFE3DA583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637381"/>
            <a:ext cx="9144000" cy="673099"/>
          </a:xfrm>
        </p:spPr>
        <p:txBody>
          <a:bodyPr>
            <a:noAutofit/>
          </a:bodyPr>
          <a:lstStyle/>
          <a:p>
            <a:pPr algn="l"/>
            <a:r>
              <a:rPr lang="da-DK" sz="4400" dirty="0"/>
              <a:t>Dagsorden </a:t>
            </a:r>
            <a:r>
              <a:rPr lang="da-DK" sz="4400" dirty="0" err="1"/>
              <a:t>jf</a:t>
            </a:r>
            <a:r>
              <a:rPr lang="da-DK" sz="4400" dirty="0"/>
              <a:t> vedtægterne</a:t>
            </a:r>
          </a:p>
        </p:txBody>
      </p:sp>
      <p:sp>
        <p:nvSpPr>
          <p:cNvPr id="3" name="Undertitel 2">
            <a:extLst>
              <a:ext uri="{FF2B5EF4-FFF2-40B4-BE49-F238E27FC236}">
                <a16:creationId xmlns:a16="http://schemas.microsoft.com/office/drawing/2014/main" id="{6C7D954E-20C5-438A-92B9-6C96093CF46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1310480"/>
            <a:ext cx="9144000" cy="3606800"/>
          </a:xfrm>
        </p:spPr>
        <p:txBody>
          <a:bodyPr>
            <a:normAutofit/>
          </a:bodyPr>
          <a:lstStyle/>
          <a:p>
            <a:pPr algn="l"/>
            <a:r>
              <a:rPr lang="da-DK" dirty="0"/>
              <a:t>4. Forelæggelse af årsregnskab - balance</a:t>
            </a:r>
          </a:p>
          <a:p>
            <a:br>
              <a:rPr lang="da-DK" dirty="0"/>
            </a:br>
            <a:endParaRPr lang="da-DK" dirty="0"/>
          </a:p>
        </p:txBody>
      </p:sp>
      <p:sp>
        <p:nvSpPr>
          <p:cNvPr id="4" name="Rectangle 2">
            <a:extLst>
              <a:ext uri="{FF2B5EF4-FFF2-40B4-BE49-F238E27FC236}">
                <a16:creationId xmlns:a16="http://schemas.microsoft.com/office/drawing/2014/main" id="{6B02E5AF-691F-454E-B43C-8C18D518849D}"/>
              </a:ext>
            </a:extLst>
          </p:cNvPr>
          <p:cNvSpPr>
            <a:spLocks noChangeArrowheads="1"/>
          </p:cNvSpPr>
          <p:nvPr/>
        </p:nvSpPr>
        <p:spPr bwMode="auto">
          <a:xfrm>
            <a:off x="9921875" y="38418"/>
            <a:ext cx="2270125" cy="7870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da-DK" altLang="da-DK" sz="2000" b="1" i="0" u="none" strike="noStrike" cap="none" normalizeH="0" baseline="0" dirty="0">
                <a:ln>
                  <a:noFill/>
                </a:ln>
                <a:solidFill>
                  <a:srgbClr val="578C2E"/>
                </a:solidFill>
                <a:effectLst/>
                <a:latin typeface="Helvetica" panose="020B0604020202020204" pitchFamily="34" charset="0"/>
              </a:rPr>
              <a:t>Lokalr</a:t>
            </a:r>
            <a:r>
              <a:rPr kumimoji="0" lang="da-DK" altLang="da-DK" sz="2000" b="1" i="0" u="none" strike="noStrike" cap="none" normalizeH="0" baseline="0" dirty="0">
                <a:ln>
                  <a:noFill/>
                </a:ln>
                <a:solidFill>
                  <a:srgbClr val="578C2E"/>
                </a:solidFill>
                <a:effectLst/>
                <a:latin typeface="Arial Unicode MS" panose="020B0604020202020204" pitchFamily="34" charset="-128"/>
              </a:rPr>
              <a:t>å</a:t>
            </a:r>
            <a:r>
              <a:rPr kumimoji="0" lang="da-DK" altLang="da-DK" sz="2000" b="1" i="0" u="none" strike="noStrike" cap="none" normalizeH="0" baseline="0" dirty="0">
                <a:ln>
                  <a:noFill/>
                </a:ln>
                <a:solidFill>
                  <a:srgbClr val="578C2E"/>
                </a:solidFill>
                <a:effectLst/>
                <a:latin typeface="Helvetica" panose="020B0604020202020204" pitchFamily="34" charset="0"/>
              </a:rPr>
              <a:t>det for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da-DK" altLang="da-DK" sz="2000" b="1" i="0" u="none" strike="noStrike" cap="none" normalizeH="0" baseline="0" dirty="0">
                <a:ln>
                  <a:noFill/>
                </a:ln>
                <a:solidFill>
                  <a:srgbClr val="578C2E"/>
                </a:solidFill>
                <a:effectLst/>
                <a:latin typeface="Helvetica" panose="020B0604020202020204" pitchFamily="34" charset="0"/>
              </a:rPr>
              <a:t>Skibet &amp; Omegn</a:t>
            </a:r>
          </a:p>
        </p:txBody>
      </p:sp>
      <p:graphicFrame>
        <p:nvGraphicFramePr>
          <p:cNvPr id="6" name="Tabel 5">
            <a:extLst>
              <a:ext uri="{FF2B5EF4-FFF2-40B4-BE49-F238E27FC236}">
                <a16:creationId xmlns:a16="http://schemas.microsoft.com/office/drawing/2014/main" id="{1E094DAD-D213-4300-8D71-C4CDF881879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82958670"/>
              </p:ext>
            </p:extLst>
          </p:nvPr>
        </p:nvGraphicFramePr>
        <p:xfrm>
          <a:off x="2743201" y="1795459"/>
          <a:ext cx="4572001" cy="2856444"/>
        </p:xfrm>
        <a:graphic>
          <a:graphicData uri="http://schemas.openxmlformats.org/drawingml/2006/table">
            <a:tbl>
              <a:tblPr/>
              <a:tblGrid>
                <a:gridCol w="1552354">
                  <a:extLst>
                    <a:ext uri="{9D8B030D-6E8A-4147-A177-3AD203B41FA5}">
                      <a16:colId xmlns:a16="http://schemas.microsoft.com/office/drawing/2014/main" val="527632016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123801277"/>
                    </a:ext>
                  </a:extLst>
                </a:gridCol>
                <a:gridCol w="1041991">
                  <a:extLst>
                    <a:ext uri="{9D8B030D-6E8A-4147-A177-3AD203B41FA5}">
                      <a16:colId xmlns:a16="http://schemas.microsoft.com/office/drawing/2014/main" val="3139577778"/>
                    </a:ext>
                  </a:extLst>
                </a:gridCol>
                <a:gridCol w="1063256">
                  <a:extLst>
                    <a:ext uri="{9D8B030D-6E8A-4147-A177-3AD203B41FA5}">
                      <a16:colId xmlns:a16="http://schemas.microsoft.com/office/drawing/2014/main" val="53747226"/>
                    </a:ext>
                  </a:extLst>
                </a:gridCol>
              </a:tblGrid>
              <a:tr h="238037">
                <a:tc>
                  <a:txBody>
                    <a:bodyPr/>
                    <a:lstStyle/>
                    <a:p>
                      <a:pPr algn="l" fontAlgn="b"/>
                      <a:r>
                        <a:rPr lang="da-DK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Balance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da-DK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a-DK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Ultimo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a-DK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Primo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571276375"/>
                  </a:ext>
                </a:extLst>
              </a:tr>
              <a:tr h="238037">
                <a:tc>
                  <a:txBody>
                    <a:bodyPr/>
                    <a:lstStyle/>
                    <a:p>
                      <a:pPr algn="l" fontAlgn="b"/>
                      <a:endParaRPr lang="da-DK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da-DK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da-DK" sz="12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da-DK" sz="12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024499521"/>
                  </a:ext>
                </a:extLst>
              </a:tr>
              <a:tr h="238037">
                <a:tc>
                  <a:txBody>
                    <a:bodyPr/>
                    <a:lstStyle/>
                    <a:p>
                      <a:pPr algn="l" fontAlgn="b"/>
                      <a:r>
                        <a:rPr lang="da-DK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Aktiver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da-DK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da-DK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da-DK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536759344"/>
                  </a:ext>
                </a:extLst>
              </a:tr>
              <a:tr h="238037">
                <a:tc>
                  <a:txBody>
                    <a:bodyPr/>
                    <a:lstStyle/>
                    <a:p>
                      <a:pPr algn="l" fontAlgn="b"/>
                      <a:r>
                        <a:rPr lang="da-DK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Bank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da-DK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8.783,06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10.315,29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41201678"/>
                  </a:ext>
                </a:extLst>
              </a:tr>
              <a:tr h="238037">
                <a:tc>
                  <a:txBody>
                    <a:bodyPr/>
                    <a:lstStyle/>
                    <a:p>
                      <a:pPr algn="l" fontAlgn="b"/>
                      <a:endParaRPr lang="da-DK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da-DK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da-DK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da-DK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81382644"/>
                  </a:ext>
                </a:extLst>
              </a:tr>
              <a:tr h="238037">
                <a:tc>
                  <a:txBody>
                    <a:bodyPr/>
                    <a:lstStyle/>
                    <a:p>
                      <a:pPr algn="l" fontAlgn="b"/>
                      <a:r>
                        <a:rPr lang="da-DK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Aktiver i alt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da-DK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8.783,06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10.315,29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84598398"/>
                  </a:ext>
                </a:extLst>
              </a:tr>
              <a:tr h="238037">
                <a:tc>
                  <a:txBody>
                    <a:bodyPr/>
                    <a:lstStyle/>
                    <a:p>
                      <a:pPr algn="l" fontAlgn="b"/>
                      <a:endParaRPr lang="da-DK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da-DK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da-DK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da-DK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73864879"/>
                  </a:ext>
                </a:extLst>
              </a:tr>
              <a:tr h="238037">
                <a:tc>
                  <a:txBody>
                    <a:bodyPr/>
                    <a:lstStyle/>
                    <a:p>
                      <a:pPr algn="l" fontAlgn="b"/>
                      <a:r>
                        <a:rPr lang="da-DK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Passiver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da-DK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da-DK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da-DK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378315120"/>
                  </a:ext>
                </a:extLst>
              </a:tr>
              <a:tr h="238037">
                <a:tc>
                  <a:txBody>
                    <a:bodyPr/>
                    <a:lstStyle/>
                    <a:p>
                      <a:pPr algn="l" fontAlgn="b"/>
                      <a:r>
                        <a:rPr lang="da-DK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Egenkapital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10.315,29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da-DK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da-DK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174615902"/>
                  </a:ext>
                </a:extLst>
              </a:tr>
              <a:tr h="238037">
                <a:tc>
                  <a:txBody>
                    <a:bodyPr/>
                    <a:lstStyle/>
                    <a:p>
                      <a:pPr algn="l" fontAlgn="b"/>
                      <a:r>
                        <a:rPr lang="da-DK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Årets resultat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-1.532,23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8.783,06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10.315,29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07286124"/>
                  </a:ext>
                </a:extLst>
              </a:tr>
              <a:tr h="238037">
                <a:tc>
                  <a:txBody>
                    <a:bodyPr/>
                    <a:lstStyle/>
                    <a:p>
                      <a:pPr algn="l" fontAlgn="b"/>
                      <a:endParaRPr lang="da-DK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da-DK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da-DK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da-DK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71617433"/>
                  </a:ext>
                </a:extLst>
              </a:tr>
              <a:tr h="238037">
                <a:tc>
                  <a:txBody>
                    <a:bodyPr/>
                    <a:lstStyle/>
                    <a:p>
                      <a:pPr algn="l" fontAlgn="b"/>
                      <a:r>
                        <a:rPr lang="da-DK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Pasiver i alt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da-DK" sz="12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8.783,06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10.315,29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2500091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9357522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officeArt object">
            <a:extLst>
              <a:ext uri="{FF2B5EF4-FFF2-40B4-BE49-F238E27FC236}">
                <a16:creationId xmlns:a16="http://schemas.microsoft.com/office/drawing/2014/main" id="{0FA42E5D-F245-47DE-B553-8BFB4C089638}"/>
              </a:ext>
            </a:extLst>
          </p:cNvPr>
          <p:cNvPicPr preferRelativeResize="0"/>
          <p:nvPr/>
        </p:nvPicPr>
        <p:blipFill>
          <a:blip r:embed="rId2" cstate="print"/>
          <a:stretch>
            <a:fillRect/>
          </a:stretch>
        </p:blipFill>
        <p:spPr>
          <a:xfrm>
            <a:off x="0" y="4572000"/>
            <a:ext cx="12192000" cy="2286000"/>
          </a:xfrm>
          <a:prstGeom prst="rect">
            <a:avLst/>
          </a:prstGeom>
          <a:ln w="12700" cap="flat">
            <a:noFill/>
            <a:miter lim="400000"/>
          </a:ln>
          <a:effectLst/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24BB8DC4-4279-4AAD-9881-74FFE3DA583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673099"/>
          </a:xfrm>
        </p:spPr>
        <p:txBody>
          <a:bodyPr>
            <a:noAutofit/>
          </a:bodyPr>
          <a:lstStyle/>
          <a:p>
            <a:pPr algn="l"/>
            <a:r>
              <a:rPr lang="da-DK" sz="4400" dirty="0"/>
              <a:t>Dagsorden </a:t>
            </a:r>
            <a:r>
              <a:rPr lang="da-DK" sz="4400" dirty="0" err="1"/>
              <a:t>jf</a:t>
            </a:r>
            <a:r>
              <a:rPr lang="da-DK" sz="4400" dirty="0"/>
              <a:t> vedtægterne</a:t>
            </a:r>
          </a:p>
        </p:txBody>
      </p:sp>
      <p:sp>
        <p:nvSpPr>
          <p:cNvPr id="3" name="Undertitel 2">
            <a:extLst>
              <a:ext uri="{FF2B5EF4-FFF2-40B4-BE49-F238E27FC236}">
                <a16:creationId xmlns:a16="http://schemas.microsoft.com/office/drawing/2014/main" id="{6C7D954E-20C5-438A-92B9-6C96093CF46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1795462"/>
            <a:ext cx="9144000" cy="3606800"/>
          </a:xfrm>
        </p:spPr>
        <p:txBody>
          <a:bodyPr>
            <a:normAutofit/>
          </a:bodyPr>
          <a:lstStyle/>
          <a:p>
            <a:pPr algn="l"/>
            <a:r>
              <a:rPr lang="da-DK" dirty="0"/>
              <a:t>5. Behandling af indkomne forslag</a:t>
            </a:r>
          </a:p>
          <a:p>
            <a:pPr algn="l"/>
            <a:r>
              <a:rPr lang="da-DK" dirty="0"/>
              <a:t>	- Ingen indkommende forslag</a:t>
            </a:r>
          </a:p>
        </p:txBody>
      </p:sp>
      <p:sp>
        <p:nvSpPr>
          <p:cNvPr id="4" name="Rectangle 2">
            <a:extLst>
              <a:ext uri="{FF2B5EF4-FFF2-40B4-BE49-F238E27FC236}">
                <a16:creationId xmlns:a16="http://schemas.microsoft.com/office/drawing/2014/main" id="{6B02E5AF-691F-454E-B43C-8C18D518849D}"/>
              </a:ext>
            </a:extLst>
          </p:cNvPr>
          <p:cNvSpPr>
            <a:spLocks noChangeArrowheads="1"/>
          </p:cNvSpPr>
          <p:nvPr/>
        </p:nvSpPr>
        <p:spPr bwMode="auto">
          <a:xfrm>
            <a:off x="9921875" y="38418"/>
            <a:ext cx="2270125" cy="7870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da-DK" altLang="da-DK" sz="2000" b="1" i="0" u="none" strike="noStrike" cap="none" normalizeH="0" baseline="0" dirty="0">
                <a:ln>
                  <a:noFill/>
                </a:ln>
                <a:solidFill>
                  <a:srgbClr val="578C2E"/>
                </a:solidFill>
                <a:effectLst/>
                <a:latin typeface="Helvetica" panose="020B0604020202020204" pitchFamily="34" charset="0"/>
              </a:rPr>
              <a:t>Lokalr</a:t>
            </a:r>
            <a:r>
              <a:rPr kumimoji="0" lang="da-DK" altLang="da-DK" sz="2000" b="1" i="0" u="none" strike="noStrike" cap="none" normalizeH="0" baseline="0" dirty="0">
                <a:ln>
                  <a:noFill/>
                </a:ln>
                <a:solidFill>
                  <a:srgbClr val="578C2E"/>
                </a:solidFill>
                <a:effectLst/>
                <a:latin typeface="Arial Unicode MS" panose="020B0604020202020204" pitchFamily="34" charset="-128"/>
              </a:rPr>
              <a:t>å</a:t>
            </a:r>
            <a:r>
              <a:rPr kumimoji="0" lang="da-DK" altLang="da-DK" sz="2000" b="1" i="0" u="none" strike="noStrike" cap="none" normalizeH="0" baseline="0" dirty="0">
                <a:ln>
                  <a:noFill/>
                </a:ln>
                <a:solidFill>
                  <a:srgbClr val="578C2E"/>
                </a:solidFill>
                <a:effectLst/>
                <a:latin typeface="Helvetica" panose="020B0604020202020204" pitchFamily="34" charset="0"/>
              </a:rPr>
              <a:t>det for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da-DK" altLang="da-DK" sz="2000" b="1" i="0" u="none" strike="noStrike" cap="none" normalizeH="0" baseline="0" dirty="0">
                <a:ln>
                  <a:noFill/>
                </a:ln>
                <a:solidFill>
                  <a:srgbClr val="578C2E"/>
                </a:solidFill>
                <a:effectLst/>
                <a:latin typeface="Helvetica" panose="020B0604020202020204" pitchFamily="34" charset="0"/>
              </a:rPr>
              <a:t>Skibet &amp; Omegn</a:t>
            </a:r>
          </a:p>
        </p:txBody>
      </p:sp>
    </p:spTree>
    <p:extLst>
      <p:ext uri="{BB962C8B-B14F-4D97-AF65-F5344CB8AC3E}">
        <p14:creationId xmlns:p14="http://schemas.microsoft.com/office/powerpoint/2010/main" val="218960444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officeArt object">
            <a:extLst>
              <a:ext uri="{FF2B5EF4-FFF2-40B4-BE49-F238E27FC236}">
                <a16:creationId xmlns:a16="http://schemas.microsoft.com/office/drawing/2014/main" id="{0FA42E5D-F245-47DE-B553-8BFB4C089638}"/>
              </a:ext>
            </a:extLst>
          </p:cNvPr>
          <p:cNvPicPr preferRelativeResize="0"/>
          <p:nvPr/>
        </p:nvPicPr>
        <p:blipFill>
          <a:blip r:embed="rId3" cstate="print"/>
          <a:stretch>
            <a:fillRect/>
          </a:stretch>
        </p:blipFill>
        <p:spPr>
          <a:xfrm>
            <a:off x="0" y="4572000"/>
            <a:ext cx="12192000" cy="2286000"/>
          </a:xfrm>
          <a:prstGeom prst="rect">
            <a:avLst/>
          </a:prstGeom>
          <a:ln w="12700" cap="flat">
            <a:noFill/>
            <a:miter lim="400000"/>
          </a:ln>
          <a:effectLst/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24BB8DC4-4279-4AAD-9881-74FFE3DA583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825500"/>
            <a:ext cx="9144000" cy="673099"/>
          </a:xfrm>
        </p:spPr>
        <p:txBody>
          <a:bodyPr>
            <a:noAutofit/>
          </a:bodyPr>
          <a:lstStyle/>
          <a:p>
            <a:pPr algn="l"/>
            <a:r>
              <a:rPr lang="da-DK" sz="4400" dirty="0"/>
              <a:t>Dagsorden </a:t>
            </a:r>
            <a:r>
              <a:rPr lang="da-DK" sz="4400" dirty="0" err="1"/>
              <a:t>jf</a:t>
            </a:r>
            <a:r>
              <a:rPr lang="da-DK" sz="4400" dirty="0"/>
              <a:t> vedtægterne</a:t>
            </a:r>
          </a:p>
        </p:txBody>
      </p:sp>
      <p:sp>
        <p:nvSpPr>
          <p:cNvPr id="3" name="Undertitel 2">
            <a:extLst>
              <a:ext uri="{FF2B5EF4-FFF2-40B4-BE49-F238E27FC236}">
                <a16:creationId xmlns:a16="http://schemas.microsoft.com/office/drawing/2014/main" id="{6C7D954E-20C5-438A-92B9-6C96093CF46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1498599"/>
            <a:ext cx="9144000" cy="3713162"/>
          </a:xfrm>
        </p:spPr>
        <p:txBody>
          <a:bodyPr>
            <a:normAutofit fontScale="62500" lnSpcReduction="20000"/>
          </a:bodyPr>
          <a:lstStyle/>
          <a:p>
            <a:pPr algn="l"/>
            <a:r>
              <a:rPr lang="da-DK" dirty="0"/>
              <a:t>Bestyrelsen består i dag af følgende:</a:t>
            </a:r>
          </a:p>
          <a:p>
            <a:pPr algn="l"/>
            <a:r>
              <a:rPr lang="da-DK" dirty="0"/>
              <a:t>Kurt Nørgård (på valg i 2020 - modtager genvalg)</a:t>
            </a:r>
          </a:p>
          <a:p>
            <a:pPr algn="l"/>
            <a:r>
              <a:rPr lang="da-DK" dirty="0"/>
              <a:t>Michael Godsk (på valg i 2020 - modtager ikke genvalg)</a:t>
            </a:r>
          </a:p>
          <a:p>
            <a:pPr algn="l"/>
            <a:r>
              <a:rPr lang="da-DK" dirty="0"/>
              <a:t>Tine Gam (på valg i 2020 - modtager genvalg)</a:t>
            </a:r>
          </a:p>
          <a:p>
            <a:pPr algn="l"/>
            <a:r>
              <a:rPr lang="da-DK" dirty="0"/>
              <a:t>Claus Hilker (på valg igen i 2021)</a:t>
            </a:r>
          </a:p>
          <a:p>
            <a:pPr algn="l"/>
            <a:r>
              <a:rPr lang="da-DK" dirty="0"/>
              <a:t>Birgitte Hansen (på valg igen i 2021)</a:t>
            </a:r>
          </a:p>
          <a:p>
            <a:pPr algn="l"/>
            <a:r>
              <a:rPr lang="da-DK" dirty="0"/>
              <a:t>Anders Bruun (på valg igen i 2021)</a:t>
            </a:r>
          </a:p>
          <a:p>
            <a:pPr algn="l"/>
            <a:r>
              <a:rPr lang="da-DK" dirty="0"/>
              <a:t>Keld M. Rasmussen (på valg igen i 2021)</a:t>
            </a:r>
          </a:p>
          <a:p>
            <a:pPr algn="l"/>
            <a:br>
              <a:rPr lang="da-DK" dirty="0"/>
            </a:br>
            <a:r>
              <a:rPr lang="da-DK" dirty="0"/>
              <a:t>Valg af suppleant:</a:t>
            </a:r>
          </a:p>
          <a:p>
            <a:pPr algn="l"/>
            <a:r>
              <a:rPr lang="da-DK" dirty="0"/>
              <a:t>Rikke Rubow (på valgt igen i 2021)</a:t>
            </a:r>
          </a:p>
          <a:p>
            <a:pPr algn="l"/>
            <a:r>
              <a:rPr lang="nb-NO" dirty="0"/>
              <a:t>Tanja Duedahl Sørensen (på valg i 2020 - </a:t>
            </a:r>
            <a:r>
              <a:rPr lang="da-DK" dirty="0"/>
              <a:t>modtager ikke genvalg</a:t>
            </a:r>
            <a:r>
              <a:rPr lang="nb-NO" dirty="0"/>
              <a:t>)</a:t>
            </a:r>
            <a:br>
              <a:rPr lang="da-DK" dirty="0"/>
            </a:br>
            <a:endParaRPr lang="da-DK" dirty="0"/>
          </a:p>
        </p:txBody>
      </p:sp>
      <p:sp>
        <p:nvSpPr>
          <p:cNvPr id="4" name="Rectangle 2">
            <a:extLst>
              <a:ext uri="{FF2B5EF4-FFF2-40B4-BE49-F238E27FC236}">
                <a16:creationId xmlns:a16="http://schemas.microsoft.com/office/drawing/2014/main" id="{6B02E5AF-691F-454E-B43C-8C18D518849D}"/>
              </a:ext>
            </a:extLst>
          </p:cNvPr>
          <p:cNvSpPr>
            <a:spLocks noChangeArrowheads="1"/>
          </p:cNvSpPr>
          <p:nvPr/>
        </p:nvSpPr>
        <p:spPr bwMode="auto">
          <a:xfrm>
            <a:off x="9921875" y="38418"/>
            <a:ext cx="2270125" cy="7870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da-DK" altLang="da-DK" sz="2000" b="1" i="0" u="none" strike="noStrike" cap="none" normalizeH="0" baseline="0" dirty="0">
                <a:ln>
                  <a:noFill/>
                </a:ln>
                <a:solidFill>
                  <a:srgbClr val="578C2E"/>
                </a:solidFill>
                <a:effectLst/>
                <a:latin typeface="Helvetica" panose="020B0604020202020204" pitchFamily="34" charset="0"/>
              </a:rPr>
              <a:t>Lokalr</a:t>
            </a:r>
            <a:r>
              <a:rPr kumimoji="0" lang="da-DK" altLang="da-DK" sz="2000" b="1" i="0" u="none" strike="noStrike" cap="none" normalizeH="0" baseline="0" dirty="0">
                <a:ln>
                  <a:noFill/>
                </a:ln>
                <a:solidFill>
                  <a:srgbClr val="578C2E"/>
                </a:solidFill>
                <a:effectLst/>
                <a:latin typeface="Arial Unicode MS" panose="020B0604020202020204" pitchFamily="34" charset="-128"/>
              </a:rPr>
              <a:t>å</a:t>
            </a:r>
            <a:r>
              <a:rPr kumimoji="0" lang="da-DK" altLang="da-DK" sz="2000" b="1" i="0" u="none" strike="noStrike" cap="none" normalizeH="0" baseline="0" dirty="0">
                <a:ln>
                  <a:noFill/>
                </a:ln>
                <a:solidFill>
                  <a:srgbClr val="578C2E"/>
                </a:solidFill>
                <a:effectLst/>
                <a:latin typeface="Helvetica" panose="020B0604020202020204" pitchFamily="34" charset="0"/>
              </a:rPr>
              <a:t>det for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da-DK" altLang="da-DK" sz="2000" b="1" i="0" u="none" strike="noStrike" cap="none" normalizeH="0" baseline="0" dirty="0">
                <a:ln>
                  <a:noFill/>
                </a:ln>
                <a:solidFill>
                  <a:srgbClr val="578C2E"/>
                </a:solidFill>
                <a:effectLst/>
                <a:latin typeface="Helvetica" panose="020B0604020202020204" pitchFamily="34" charset="0"/>
              </a:rPr>
              <a:t>Skibet &amp; Omegn</a:t>
            </a:r>
          </a:p>
        </p:txBody>
      </p:sp>
    </p:spTree>
    <p:extLst>
      <p:ext uri="{BB962C8B-B14F-4D97-AF65-F5344CB8AC3E}">
        <p14:creationId xmlns:p14="http://schemas.microsoft.com/office/powerpoint/2010/main" val="415714617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officeArt object">
            <a:extLst>
              <a:ext uri="{FF2B5EF4-FFF2-40B4-BE49-F238E27FC236}">
                <a16:creationId xmlns:a16="http://schemas.microsoft.com/office/drawing/2014/main" id="{0FA42E5D-F245-47DE-B553-8BFB4C089638}"/>
              </a:ext>
            </a:extLst>
          </p:cNvPr>
          <p:cNvPicPr preferRelativeResize="0"/>
          <p:nvPr/>
        </p:nvPicPr>
        <p:blipFill>
          <a:blip r:embed="rId3" cstate="print"/>
          <a:stretch>
            <a:fillRect/>
          </a:stretch>
        </p:blipFill>
        <p:spPr>
          <a:xfrm>
            <a:off x="0" y="4572000"/>
            <a:ext cx="12192000" cy="2286000"/>
          </a:xfrm>
          <a:prstGeom prst="rect">
            <a:avLst/>
          </a:prstGeom>
          <a:ln w="12700" cap="flat">
            <a:noFill/>
            <a:miter lim="400000"/>
          </a:ln>
          <a:effectLst/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24BB8DC4-4279-4AAD-9881-74FFE3DA583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397000" y="825500"/>
            <a:ext cx="9144000" cy="673099"/>
          </a:xfrm>
        </p:spPr>
        <p:txBody>
          <a:bodyPr>
            <a:noAutofit/>
          </a:bodyPr>
          <a:lstStyle/>
          <a:p>
            <a:pPr algn="l"/>
            <a:r>
              <a:rPr lang="da-DK" sz="4400" dirty="0"/>
              <a:t>Dagsorden </a:t>
            </a:r>
            <a:r>
              <a:rPr lang="da-DK" sz="4400" dirty="0" err="1"/>
              <a:t>jf</a:t>
            </a:r>
            <a:r>
              <a:rPr lang="da-DK" sz="4400" dirty="0"/>
              <a:t> vedtægterne</a:t>
            </a:r>
          </a:p>
        </p:txBody>
      </p:sp>
      <p:sp>
        <p:nvSpPr>
          <p:cNvPr id="3" name="Undertitel 2">
            <a:extLst>
              <a:ext uri="{FF2B5EF4-FFF2-40B4-BE49-F238E27FC236}">
                <a16:creationId xmlns:a16="http://schemas.microsoft.com/office/drawing/2014/main" id="{6C7D954E-20C5-438A-92B9-6C96093CF46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1392582"/>
            <a:ext cx="9144000" cy="3606800"/>
          </a:xfrm>
        </p:spPr>
        <p:txBody>
          <a:bodyPr>
            <a:normAutofit fontScale="70000" lnSpcReduction="20000"/>
          </a:bodyPr>
          <a:lstStyle/>
          <a:p>
            <a:pPr algn="l"/>
            <a:r>
              <a:rPr lang="da-DK" dirty="0"/>
              <a:t>6. Valg til Lokalrådet.  Medlemmer vælges for 2 år, på skift er henholdsvis 3 og 4 medlemmer samt 1 suppleant på valg</a:t>
            </a:r>
          </a:p>
          <a:p>
            <a:pPr algn="l"/>
            <a:r>
              <a:rPr lang="da-DK" b="1" dirty="0"/>
              <a:t>Valg af bestyrelses medlemmer:</a:t>
            </a:r>
          </a:p>
          <a:p>
            <a:pPr marL="457200" indent="-457200" algn="l">
              <a:buFont typeface="+mj-lt"/>
              <a:buAutoNum type="arabicPeriod"/>
            </a:pPr>
            <a:r>
              <a:rPr lang="da-DK" dirty="0"/>
              <a:t>Kurt Nørgård (på valg i 2020 - modtager genvalg)</a:t>
            </a:r>
          </a:p>
          <a:p>
            <a:pPr marL="457200" indent="-457200" algn="l">
              <a:buFont typeface="+mj-lt"/>
              <a:buAutoNum type="arabicPeriod"/>
            </a:pPr>
            <a:r>
              <a:rPr lang="da-DK" dirty="0"/>
              <a:t>Tine Gam (på valg i 2020 - modtager genvalg)</a:t>
            </a:r>
          </a:p>
          <a:p>
            <a:pPr marL="457200" indent="-457200" algn="l">
              <a:buFont typeface="+mj-lt"/>
              <a:buAutoNum type="arabicPeriod"/>
            </a:pPr>
            <a:r>
              <a:rPr lang="da-DK" dirty="0"/>
              <a:t>Andre</a:t>
            </a:r>
          </a:p>
          <a:p>
            <a:pPr marL="457200" indent="-457200" algn="l">
              <a:buFont typeface="+mj-lt"/>
              <a:buAutoNum type="arabicPeriod"/>
            </a:pPr>
            <a:r>
              <a:rPr lang="da-DK" dirty="0"/>
              <a:t>Andre</a:t>
            </a:r>
          </a:p>
          <a:p>
            <a:pPr marL="457200" indent="-457200" algn="l">
              <a:buFont typeface="+mj-lt"/>
              <a:buAutoNum type="arabicPeriod"/>
            </a:pPr>
            <a:r>
              <a:rPr lang="da-DK" dirty="0"/>
              <a:t>Andre</a:t>
            </a:r>
          </a:p>
          <a:p>
            <a:pPr algn="l"/>
            <a:br>
              <a:rPr lang="da-DK" dirty="0"/>
            </a:br>
            <a:r>
              <a:rPr lang="da-DK" b="1" dirty="0"/>
              <a:t>Valg af Suppleant:</a:t>
            </a:r>
          </a:p>
          <a:p>
            <a:pPr marL="457200" indent="-457200" algn="l">
              <a:buFont typeface="+mj-lt"/>
              <a:buAutoNum type="arabicPeriod" startAt="6"/>
            </a:pPr>
            <a:r>
              <a:rPr lang="da-DK" dirty="0"/>
              <a:t>Andre</a:t>
            </a:r>
          </a:p>
          <a:p>
            <a:pPr marL="457200" indent="-457200" algn="l">
              <a:buFont typeface="+mj-lt"/>
              <a:buAutoNum type="arabicPeriod" startAt="6"/>
            </a:pPr>
            <a:r>
              <a:rPr lang="da-DK" dirty="0"/>
              <a:t>Andre</a:t>
            </a:r>
          </a:p>
          <a:p>
            <a:pPr algn="l"/>
            <a:endParaRPr lang="da-DK" dirty="0"/>
          </a:p>
        </p:txBody>
      </p:sp>
      <p:sp>
        <p:nvSpPr>
          <p:cNvPr id="4" name="Rectangle 2">
            <a:extLst>
              <a:ext uri="{FF2B5EF4-FFF2-40B4-BE49-F238E27FC236}">
                <a16:creationId xmlns:a16="http://schemas.microsoft.com/office/drawing/2014/main" id="{6B02E5AF-691F-454E-B43C-8C18D518849D}"/>
              </a:ext>
            </a:extLst>
          </p:cNvPr>
          <p:cNvSpPr>
            <a:spLocks noChangeArrowheads="1"/>
          </p:cNvSpPr>
          <p:nvPr/>
        </p:nvSpPr>
        <p:spPr bwMode="auto">
          <a:xfrm>
            <a:off x="9921875" y="38418"/>
            <a:ext cx="2270125" cy="7870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da-DK" altLang="da-DK" sz="2000" b="1" i="0" u="none" strike="noStrike" cap="none" normalizeH="0" baseline="0" dirty="0">
                <a:ln>
                  <a:noFill/>
                </a:ln>
                <a:solidFill>
                  <a:srgbClr val="578C2E"/>
                </a:solidFill>
                <a:effectLst/>
                <a:latin typeface="Helvetica" panose="020B0604020202020204" pitchFamily="34" charset="0"/>
              </a:rPr>
              <a:t>Lokalr</a:t>
            </a:r>
            <a:r>
              <a:rPr kumimoji="0" lang="da-DK" altLang="da-DK" sz="2000" b="1" i="0" u="none" strike="noStrike" cap="none" normalizeH="0" baseline="0" dirty="0">
                <a:ln>
                  <a:noFill/>
                </a:ln>
                <a:solidFill>
                  <a:srgbClr val="578C2E"/>
                </a:solidFill>
                <a:effectLst/>
                <a:latin typeface="Arial Unicode MS" panose="020B0604020202020204" pitchFamily="34" charset="-128"/>
              </a:rPr>
              <a:t>å</a:t>
            </a:r>
            <a:r>
              <a:rPr kumimoji="0" lang="da-DK" altLang="da-DK" sz="2000" b="1" i="0" u="none" strike="noStrike" cap="none" normalizeH="0" baseline="0" dirty="0">
                <a:ln>
                  <a:noFill/>
                </a:ln>
                <a:solidFill>
                  <a:srgbClr val="578C2E"/>
                </a:solidFill>
                <a:effectLst/>
                <a:latin typeface="Helvetica" panose="020B0604020202020204" pitchFamily="34" charset="0"/>
              </a:rPr>
              <a:t>det for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da-DK" altLang="da-DK" sz="2000" b="1" i="0" u="none" strike="noStrike" cap="none" normalizeH="0" baseline="0" dirty="0">
                <a:ln>
                  <a:noFill/>
                </a:ln>
                <a:solidFill>
                  <a:srgbClr val="578C2E"/>
                </a:solidFill>
                <a:effectLst/>
                <a:latin typeface="Helvetica" panose="020B0604020202020204" pitchFamily="34" charset="0"/>
              </a:rPr>
              <a:t>Skibet &amp; Omegn</a:t>
            </a:r>
          </a:p>
        </p:txBody>
      </p:sp>
    </p:spTree>
    <p:extLst>
      <p:ext uri="{BB962C8B-B14F-4D97-AF65-F5344CB8AC3E}">
        <p14:creationId xmlns:p14="http://schemas.microsoft.com/office/powerpoint/2010/main" val="73497110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officeArt object">
            <a:extLst>
              <a:ext uri="{FF2B5EF4-FFF2-40B4-BE49-F238E27FC236}">
                <a16:creationId xmlns:a16="http://schemas.microsoft.com/office/drawing/2014/main" id="{0FA42E5D-F245-47DE-B553-8BFB4C089638}"/>
              </a:ext>
            </a:extLst>
          </p:cNvPr>
          <p:cNvPicPr preferRelativeResize="0"/>
          <p:nvPr/>
        </p:nvPicPr>
        <p:blipFill>
          <a:blip r:embed="rId3" cstate="print"/>
          <a:stretch>
            <a:fillRect/>
          </a:stretch>
        </p:blipFill>
        <p:spPr>
          <a:xfrm>
            <a:off x="0" y="4572000"/>
            <a:ext cx="12192000" cy="2286000"/>
          </a:xfrm>
          <a:prstGeom prst="rect">
            <a:avLst/>
          </a:prstGeom>
          <a:ln w="12700" cap="flat">
            <a:noFill/>
            <a:miter lim="400000"/>
          </a:ln>
          <a:effectLst/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24BB8DC4-4279-4AAD-9881-74FFE3DA583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397000" y="825500"/>
            <a:ext cx="9144000" cy="673099"/>
          </a:xfrm>
        </p:spPr>
        <p:txBody>
          <a:bodyPr>
            <a:noAutofit/>
          </a:bodyPr>
          <a:lstStyle/>
          <a:p>
            <a:pPr algn="l"/>
            <a:r>
              <a:rPr lang="da-DK" sz="4400" dirty="0"/>
              <a:t>Dagsorden </a:t>
            </a:r>
            <a:r>
              <a:rPr lang="da-DK" sz="4400" dirty="0" err="1"/>
              <a:t>jf</a:t>
            </a:r>
            <a:r>
              <a:rPr lang="da-DK" sz="4400" dirty="0"/>
              <a:t> vedtægterne</a:t>
            </a:r>
          </a:p>
        </p:txBody>
      </p:sp>
      <p:sp>
        <p:nvSpPr>
          <p:cNvPr id="3" name="Undertitel 2">
            <a:extLst>
              <a:ext uri="{FF2B5EF4-FFF2-40B4-BE49-F238E27FC236}">
                <a16:creationId xmlns:a16="http://schemas.microsoft.com/office/drawing/2014/main" id="{6C7D954E-20C5-438A-92B9-6C96093CF46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1392582"/>
            <a:ext cx="9144000" cy="3606800"/>
          </a:xfrm>
        </p:spPr>
        <p:txBody>
          <a:bodyPr>
            <a:normAutofit/>
          </a:bodyPr>
          <a:lstStyle/>
          <a:p>
            <a:pPr algn="l"/>
            <a:r>
              <a:rPr lang="da-DK" b="1" dirty="0"/>
              <a:t>Valg af medlemmer – de 3 med fleste stemmer bliver bestyrelsesmedlemmer og den med fjerde flest bliver suppleant:</a:t>
            </a:r>
          </a:p>
          <a:p>
            <a:pPr algn="l"/>
            <a:endParaRPr lang="da-DK" dirty="0"/>
          </a:p>
        </p:txBody>
      </p:sp>
      <p:sp>
        <p:nvSpPr>
          <p:cNvPr id="4" name="Rectangle 2">
            <a:extLst>
              <a:ext uri="{FF2B5EF4-FFF2-40B4-BE49-F238E27FC236}">
                <a16:creationId xmlns:a16="http://schemas.microsoft.com/office/drawing/2014/main" id="{6B02E5AF-691F-454E-B43C-8C18D518849D}"/>
              </a:ext>
            </a:extLst>
          </p:cNvPr>
          <p:cNvSpPr>
            <a:spLocks noChangeArrowheads="1"/>
          </p:cNvSpPr>
          <p:nvPr/>
        </p:nvSpPr>
        <p:spPr bwMode="auto">
          <a:xfrm>
            <a:off x="9921875" y="38418"/>
            <a:ext cx="2270125" cy="7870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da-DK" altLang="da-DK" sz="2000" b="1" i="0" u="none" strike="noStrike" cap="none" normalizeH="0" baseline="0" dirty="0">
                <a:ln>
                  <a:noFill/>
                </a:ln>
                <a:solidFill>
                  <a:srgbClr val="578C2E"/>
                </a:solidFill>
                <a:effectLst/>
                <a:latin typeface="Helvetica" panose="020B0604020202020204" pitchFamily="34" charset="0"/>
              </a:rPr>
              <a:t>Lokalr</a:t>
            </a:r>
            <a:r>
              <a:rPr kumimoji="0" lang="da-DK" altLang="da-DK" sz="2000" b="1" i="0" u="none" strike="noStrike" cap="none" normalizeH="0" baseline="0" dirty="0">
                <a:ln>
                  <a:noFill/>
                </a:ln>
                <a:solidFill>
                  <a:srgbClr val="578C2E"/>
                </a:solidFill>
                <a:effectLst/>
                <a:latin typeface="Arial Unicode MS" panose="020B0604020202020204" pitchFamily="34" charset="-128"/>
              </a:rPr>
              <a:t>å</a:t>
            </a:r>
            <a:r>
              <a:rPr kumimoji="0" lang="da-DK" altLang="da-DK" sz="2000" b="1" i="0" u="none" strike="noStrike" cap="none" normalizeH="0" baseline="0" dirty="0">
                <a:ln>
                  <a:noFill/>
                </a:ln>
                <a:solidFill>
                  <a:srgbClr val="578C2E"/>
                </a:solidFill>
                <a:effectLst/>
                <a:latin typeface="Helvetica" panose="020B0604020202020204" pitchFamily="34" charset="0"/>
              </a:rPr>
              <a:t>det for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da-DK" altLang="da-DK" sz="2000" b="1" i="0" u="none" strike="noStrike" cap="none" normalizeH="0" baseline="0" dirty="0">
                <a:ln>
                  <a:noFill/>
                </a:ln>
                <a:solidFill>
                  <a:srgbClr val="578C2E"/>
                </a:solidFill>
                <a:effectLst/>
                <a:latin typeface="Helvetica" panose="020B0604020202020204" pitchFamily="34" charset="0"/>
              </a:rPr>
              <a:t>Skibet &amp; Omegn</a:t>
            </a:r>
          </a:p>
        </p:txBody>
      </p:sp>
    </p:spTree>
    <p:extLst>
      <p:ext uri="{BB962C8B-B14F-4D97-AF65-F5344CB8AC3E}">
        <p14:creationId xmlns:p14="http://schemas.microsoft.com/office/powerpoint/2010/main" val="383191663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officeArt object">
            <a:extLst>
              <a:ext uri="{FF2B5EF4-FFF2-40B4-BE49-F238E27FC236}">
                <a16:creationId xmlns:a16="http://schemas.microsoft.com/office/drawing/2014/main" id="{0FA42E5D-F245-47DE-B553-8BFB4C089638}"/>
              </a:ext>
            </a:extLst>
          </p:cNvPr>
          <p:cNvPicPr preferRelativeResize="0"/>
          <p:nvPr/>
        </p:nvPicPr>
        <p:blipFill>
          <a:blip r:embed="rId2" cstate="print"/>
          <a:stretch>
            <a:fillRect/>
          </a:stretch>
        </p:blipFill>
        <p:spPr>
          <a:xfrm>
            <a:off x="0" y="4572000"/>
            <a:ext cx="12192000" cy="2286000"/>
          </a:xfrm>
          <a:prstGeom prst="rect">
            <a:avLst/>
          </a:prstGeom>
          <a:ln w="12700" cap="flat">
            <a:noFill/>
            <a:miter lim="400000"/>
          </a:ln>
          <a:effectLst/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24BB8DC4-4279-4AAD-9881-74FFE3DA583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673099"/>
          </a:xfrm>
        </p:spPr>
        <p:txBody>
          <a:bodyPr>
            <a:noAutofit/>
          </a:bodyPr>
          <a:lstStyle/>
          <a:p>
            <a:pPr algn="l"/>
            <a:r>
              <a:rPr lang="da-DK" sz="4400" dirty="0"/>
              <a:t>Dagsorden </a:t>
            </a:r>
            <a:r>
              <a:rPr lang="da-DK" sz="4400" dirty="0" err="1"/>
              <a:t>jf</a:t>
            </a:r>
            <a:r>
              <a:rPr lang="da-DK" sz="4400" dirty="0"/>
              <a:t> vedtægterne</a:t>
            </a:r>
          </a:p>
        </p:txBody>
      </p:sp>
      <p:sp>
        <p:nvSpPr>
          <p:cNvPr id="3" name="Undertitel 2">
            <a:extLst>
              <a:ext uri="{FF2B5EF4-FFF2-40B4-BE49-F238E27FC236}">
                <a16:creationId xmlns:a16="http://schemas.microsoft.com/office/drawing/2014/main" id="{6C7D954E-20C5-438A-92B9-6C96093CF46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1795462"/>
            <a:ext cx="9144000" cy="3606800"/>
          </a:xfrm>
        </p:spPr>
        <p:txBody>
          <a:bodyPr>
            <a:normAutofit/>
          </a:bodyPr>
          <a:lstStyle/>
          <a:p>
            <a:pPr algn="l"/>
            <a:r>
              <a:rPr lang="da-DK" dirty="0"/>
              <a:t>7. Valg af 2 revisorer, samt 1 revisorsuppleant</a:t>
            </a:r>
          </a:p>
          <a:p>
            <a:pPr algn="l"/>
            <a:r>
              <a:rPr lang="da-DK" b="1" dirty="0"/>
              <a:t>Som revisorer</a:t>
            </a:r>
          </a:p>
          <a:p>
            <a:pPr algn="l"/>
            <a:r>
              <a:rPr lang="da-DK" dirty="0"/>
              <a:t>Leif Jensen modtager genvalg </a:t>
            </a:r>
          </a:p>
          <a:p>
            <a:pPr algn="l"/>
            <a:r>
              <a:rPr lang="da-DK" dirty="0"/>
              <a:t>Allan Krøyer Jensen modtager genvalg </a:t>
            </a:r>
          </a:p>
          <a:p>
            <a:pPr algn="l"/>
            <a:r>
              <a:rPr lang="da-DK" b="1" dirty="0"/>
              <a:t>Revisorsuppleant</a:t>
            </a:r>
          </a:p>
          <a:p>
            <a:pPr algn="l"/>
            <a:r>
              <a:rPr lang="da-DK" dirty="0"/>
              <a:t>Klaus Skov modtager genvalg</a:t>
            </a:r>
          </a:p>
          <a:p>
            <a:pPr algn="l"/>
            <a:br>
              <a:rPr lang="da-DK" dirty="0"/>
            </a:br>
            <a:endParaRPr lang="da-DK" dirty="0"/>
          </a:p>
        </p:txBody>
      </p:sp>
      <p:sp>
        <p:nvSpPr>
          <p:cNvPr id="4" name="Rectangle 2">
            <a:extLst>
              <a:ext uri="{FF2B5EF4-FFF2-40B4-BE49-F238E27FC236}">
                <a16:creationId xmlns:a16="http://schemas.microsoft.com/office/drawing/2014/main" id="{6B02E5AF-691F-454E-B43C-8C18D518849D}"/>
              </a:ext>
            </a:extLst>
          </p:cNvPr>
          <p:cNvSpPr>
            <a:spLocks noChangeArrowheads="1"/>
          </p:cNvSpPr>
          <p:nvPr/>
        </p:nvSpPr>
        <p:spPr bwMode="auto">
          <a:xfrm>
            <a:off x="9921875" y="38418"/>
            <a:ext cx="2270125" cy="7870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da-DK" altLang="da-DK" sz="2000" b="1" i="0" u="none" strike="noStrike" cap="none" normalizeH="0" baseline="0" dirty="0">
                <a:ln>
                  <a:noFill/>
                </a:ln>
                <a:solidFill>
                  <a:srgbClr val="578C2E"/>
                </a:solidFill>
                <a:effectLst/>
                <a:latin typeface="Helvetica" panose="020B0604020202020204" pitchFamily="34" charset="0"/>
              </a:rPr>
              <a:t>Lokalr</a:t>
            </a:r>
            <a:r>
              <a:rPr kumimoji="0" lang="da-DK" altLang="da-DK" sz="2000" b="1" i="0" u="none" strike="noStrike" cap="none" normalizeH="0" baseline="0" dirty="0">
                <a:ln>
                  <a:noFill/>
                </a:ln>
                <a:solidFill>
                  <a:srgbClr val="578C2E"/>
                </a:solidFill>
                <a:effectLst/>
                <a:latin typeface="Arial Unicode MS" panose="020B0604020202020204" pitchFamily="34" charset="-128"/>
              </a:rPr>
              <a:t>å</a:t>
            </a:r>
            <a:r>
              <a:rPr kumimoji="0" lang="da-DK" altLang="da-DK" sz="2000" b="1" i="0" u="none" strike="noStrike" cap="none" normalizeH="0" baseline="0" dirty="0">
                <a:ln>
                  <a:noFill/>
                </a:ln>
                <a:solidFill>
                  <a:srgbClr val="578C2E"/>
                </a:solidFill>
                <a:effectLst/>
                <a:latin typeface="Helvetica" panose="020B0604020202020204" pitchFamily="34" charset="0"/>
              </a:rPr>
              <a:t>det for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da-DK" altLang="da-DK" sz="2000" b="1" i="0" u="none" strike="noStrike" cap="none" normalizeH="0" baseline="0" dirty="0">
                <a:ln>
                  <a:noFill/>
                </a:ln>
                <a:solidFill>
                  <a:srgbClr val="578C2E"/>
                </a:solidFill>
                <a:effectLst/>
                <a:latin typeface="Helvetica" panose="020B0604020202020204" pitchFamily="34" charset="0"/>
              </a:rPr>
              <a:t>Skibet &amp; Omegn</a:t>
            </a:r>
          </a:p>
        </p:txBody>
      </p:sp>
    </p:spTree>
    <p:extLst>
      <p:ext uri="{BB962C8B-B14F-4D97-AF65-F5344CB8AC3E}">
        <p14:creationId xmlns:p14="http://schemas.microsoft.com/office/powerpoint/2010/main" val="166188185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officeArt object">
            <a:extLst>
              <a:ext uri="{FF2B5EF4-FFF2-40B4-BE49-F238E27FC236}">
                <a16:creationId xmlns:a16="http://schemas.microsoft.com/office/drawing/2014/main" id="{0FA42E5D-F245-47DE-B553-8BFB4C089638}"/>
              </a:ext>
            </a:extLst>
          </p:cNvPr>
          <p:cNvPicPr preferRelativeResize="0"/>
          <p:nvPr/>
        </p:nvPicPr>
        <p:blipFill>
          <a:blip r:embed="rId2" cstate="print"/>
          <a:stretch>
            <a:fillRect/>
          </a:stretch>
        </p:blipFill>
        <p:spPr>
          <a:xfrm>
            <a:off x="0" y="4572000"/>
            <a:ext cx="12192000" cy="2286000"/>
          </a:xfrm>
          <a:prstGeom prst="rect">
            <a:avLst/>
          </a:prstGeom>
          <a:ln w="12700" cap="flat">
            <a:noFill/>
            <a:miter lim="400000"/>
          </a:ln>
          <a:effectLst/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24BB8DC4-4279-4AAD-9881-74FFE3DA583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673099"/>
          </a:xfrm>
        </p:spPr>
        <p:txBody>
          <a:bodyPr>
            <a:noAutofit/>
          </a:bodyPr>
          <a:lstStyle/>
          <a:p>
            <a:pPr algn="l"/>
            <a:r>
              <a:rPr lang="da-DK" sz="4400" dirty="0"/>
              <a:t>Dagsorden </a:t>
            </a:r>
            <a:r>
              <a:rPr lang="da-DK" sz="4400" dirty="0" err="1"/>
              <a:t>jf</a:t>
            </a:r>
            <a:r>
              <a:rPr lang="da-DK" sz="4400" dirty="0"/>
              <a:t> vedtægterne</a:t>
            </a:r>
          </a:p>
        </p:txBody>
      </p:sp>
      <p:sp>
        <p:nvSpPr>
          <p:cNvPr id="3" name="Undertitel 2">
            <a:extLst>
              <a:ext uri="{FF2B5EF4-FFF2-40B4-BE49-F238E27FC236}">
                <a16:creationId xmlns:a16="http://schemas.microsoft.com/office/drawing/2014/main" id="{6C7D954E-20C5-438A-92B9-6C96093CF46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1795462"/>
            <a:ext cx="9144000" cy="3606800"/>
          </a:xfrm>
        </p:spPr>
        <p:txBody>
          <a:bodyPr>
            <a:normAutofit/>
          </a:bodyPr>
          <a:lstStyle/>
          <a:p>
            <a:pPr algn="l"/>
            <a:r>
              <a:rPr lang="da-DK" dirty="0"/>
              <a:t>8. Eventuelt</a:t>
            </a:r>
          </a:p>
          <a:p>
            <a:br>
              <a:rPr lang="da-DK" dirty="0"/>
            </a:br>
            <a:endParaRPr lang="da-DK" dirty="0"/>
          </a:p>
        </p:txBody>
      </p:sp>
      <p:sp>
        <p:nvSpPr>
          <p:cNvPr id="4" name="Rectangle 2">
            <a:extLst>
              <a:ext uri="{FF2B5EF4-FFF2-40B4-BE49-F238E27FC236}">
                <a16:creationId xmlns:a16="http://schemas.microsoft.com/office/drawing/2014/main" id="{6B02E5AF-691F-454E-B43C-8C18D518849D}"/>
              </a:ext>
            </a:extLst>
          </p:cNvPr>
          <p:cNvSpPr>
            <a:spLocks noChangeArrowheads="1"/>
          </p:cNvSpPr>
          <p:nvPr/>
        </p:nvSpPr>
        <p:spPr bwMode="auto">
          <a:xfrm>
            <a:off x="9921875" y="38418"/>
            <a:ext cx="2270125" cy="7870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da-DK" altLang="da-DK" sz="2000" b="1" i="0" u="none" strike="noStrike" cap="none" normalizeH="0" baseline="0" dirty="0">
                <a:ln>
                  <a:noFill/>
                </a:ln>
                <a:solidFill>
                  <a:srgbClr val="578C2E"/>
                </a:solidFill>
                <a:effectLst/>
                <a:latin typeface="Helvetica" panose="020B0604020202020204" pitchFamily="34" charset="0"/>
              </a:rPr>
              <a:t>Lokalr</a:t>
            </a:r>
            <a:r>
              <a:rPr kumimoji="0" lang="da-DK" altLang="da-DK" sz="2000" b="1" i="0" u="none" strike="noStrike" cap="none" normalizeH="0" baseline="0" dirty="0">
                <a:ln>
                  <a:noFill/>
                </a:ln>
                <a:solidFill>
                  <a:srgbClr val="578C2E"/>
                </a:solidFill>
                <a:effectLst/>
                <a:latin typeface="Arial Unicode MS" panose="020B0604020202020204" pitchFamily="34" charset="-128"/>
              </a:rPr>
              <a:t>å</a:t>
            </a:r>
            <a:r>
              <a:rPr kumimoji="0" lang="da-DK" altLang="da-DK" sz="2000" b="1" i="0" u="none" strike="noStrike" cap="none" normalizeH="0" baseline="0" dirty="0">
                <a:ln>
                  <a:noFill/>
                </a:ln>
                <a:solidFill>
                  <a:srgbClr val="578C2E"/>
                </a:solidFill>
                <a:effectLst/>
                <a:latin typeface="Helvetica" panose="020B0604020202020204" pitchFamily="34" charset="0"/>
              </a:rPr>
              <a:t>det for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da-DK" altLang="da-DK" sz="2000" b="1" i="0" u="none" strike="noStrike" cap="none" normalizeH="0" baseline="0" dirty="0">
                <a:ln>
                  <a:noFill/>
                </a:ln>
                <a:solidFill>
                  <a:srgbClr val="578C2E"/>
                </a:solidFill>
                <a:effectLst/>
                <a:latin typeface="Helvetica" panose="020B0604020202020204" pitchFamily="34" charset="0"/>
              </a:rPr>
              <a:t>Skibet &amp; Omegn</a:t>
            </a:r>
          </a:p>
        </p:txBody>
      </p:sp>
    </p:spTree>
    <p:extLst>
      <p:ext uri="{BB962C8B-B14F-4D97-AF65-F5344CB8AC3E}">
        <p14:creationId xmlns:p14="http://schemas.microsoft.com/office/powerpoint/2010/main" val="299772128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officeArt object">
            <a:extLst>
              <a:ext uri="{FF2B5EF4-FFF2-40B4-BE49-F238E27FC236}">
                <a16:creationId xmlns:a16="http://schemas.microsoft.com/office/drawing/2014/main" id="{0FA42E5D-F245-47DE-B553-8BFB4C089638}"/>
              </a:ext>
            </a:extLst>
          </p:cNvPr>
          <p:cNvPicPr preferRelativeResize="0"/>
          <p:nvPr/>
        </p:nvPicPr>
        <p:blipFill>
          <a:blip r:embed="rId2" cstate="print"/>
          <a:stretch>
            <a:fillRect/>
          </a:stretch>
        </p:blipFill>
        <p:spPr>
          <a:xfrm>
            <a:off x="0" y="4572000"/>
            <a:ext cx="12192000" cy="2286000"/>
          </a:xfrm>
          <a:prstGeom prst="rect">
            <a:avLst/>
          </a:prstGeom>
          <a:ln w="12700" cap="flat">
            <a:noFill/>
            <a:miter lim="400000"/>
          </a:ln>
          <a:effectLst/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24BB8DC4-4279-4AAD-9881-74FFE3DA5838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da-DK" dirty="0"/>
              <a:t>Pause</a:t>
            </a:r>
          </a:p>
        </p:txBody>
      </p:sp>
      <p:sp>
        <p:nvSpPr>
          <p:cNvPr id="3" name="Undertitel 2">
            <a:extLst>
              <a:ext uri="{FF2B5EF4-FFF2-40B4-BE49-F238E27FC236}">
                <a16:creationId xmlns:a16="http://schemas.microsoft.com/office/drawing/2014/main" id="{6C7D954E-20C5-438A-92B9-6C96093CF46C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da-DK" dirty="0"/>
              <a:t>Opfyldning af kaffe og kage:-)</a:t>
            </a:r>
          </a:p>
        </p:txBody>
      </p:sp>
      <p:sp>
        <p:nvSpPr>
          <p:cNvPr id="4" name="Rectangle 2">
            <a:extLst>
              <a:ext uri="{FF2B5EF4-FFF2-40B4-BE49-F238E27FC236}">
                <a16:creationId xmlns:a16="http://schemas.microsoft.com/office/drawing/2014/main" id="{6B02E5AF-691F-454E-B43C-8C18D518849D}"/>
              </a:ext>
            </a:extLst>
          </p:cNvPr>
          <p:cNvSpPr>
            <a:spLocks noChangeArrowheads="1"/>
          </p:cNvSpPr>
          <p:nvPr/>
        </p:nvSpPr>
        <p:spPr bwMode="auto">
          <a:xfrm>
            <a:off x="9921875" y="38418"/>
            <a:ext cx="2270125" cy="7870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da-DK" altLang="da-DK" sz="2000" b="1" i="0" u="none" strike="noStrike" cap="none" normalizeH="0" baseline="0" dirty="0">
                <a:ln>
                  <a:noFill/>
                </a:ln>
                <a:solidFill>
                  <a:srgbClr val="578C2E"/>
                </a:solidFill>
                <a:effectLst/>
                <a:latin typeface="Helvetica" panose="020B0604020202020204" pitchFamily="34" charset="0"/>
              </a:rPr>
              <a:t>Lokalr</a:t>
            </a:r>
            <a:r>
              <a:rPr kumimoji="0" lang="da-DK" altLang="da-DK" sz="2000" b="1" i="0" u="none" strike="noStrike" cap="none" normalizeH="0" baseline="0" dirty="0">
                <a:ln>
                  <a:noFill/>
                </a:ln>
                <a:solidFill>
                  <a:srgbClr val="578C2E"/>
                </a:solidFill>
                <a:effectLst/>
                <a:latin typeface="Arial Unicode MS" panose="020B0604020202020204" pitchFamily="34" charset="-128"/>
              </a:rPr>
              <a:t>å</a:t>
            </a:r>
            <a:r>
              <a:rPr kumimoji="0" lang="da-DK" altLang="da-DK" sz="2000" b="1" i="0" u="none" strike="noStrike" cap="none" normalizeH="0" baseline="0" dirty="0">
                <a:ln>
                  <a:noFill/>
                </a:ln>
                <a:solidFill>
                  <a:srgbClr val="578C2E"/>
                </a:solidFill>
                <a:effectLst/>
                <a:latin typeface="Helvetica" panose="020B0604020202020204" pitchFamily="34" charset="0"/>
              </a:rPr>
              <a:t>det for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da-DK" altLang="da-DK" sz="2000" b="1" i="0" u="none" strike="noStrike" cap="none" normalizeH="0" baseline="0" dirty="0">
                <a:ln>
                  <a:noFill/>
                </a:ln>
                <a:solidFill>
                  <a:srgbClr val="578C2E"/>
                </a:solidFill>
                <a:effectLst/>
                <a:latin typeface="Helvetica" panose="020B0604020202020204" pitchFamily="34" charset="0"/>
              </a:rPr>
              <a:t>Skibet &amp; Omegn</a:t>
            </a:r>
          </a:p>
        </p:txBody>
      </p:sp>
    </p:spTree>
    <p:extLst>
      <p:ext uri="{BB962C8B-B14F-4D97-AF65-F5344CB8AC3E}">
        <p14:creationId xmlns:p14="http://schemas.microsoft.com/office/powerpoint/2010/main" val="133975825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officeArt object">
            <a:extLst>
              <a:ext uri="{FF2B5EF4-FFF2-40B4-BE49-F238E27FC236}">
                <a16:creationId xmlns:a16="http://schemas.microsoft.com/office/drawing/2014/main" id="{0FA42E5D-F245-47DE-B553-8BFB4C089638}"/>
              </a:ext>
            </a:extLst>
          </p:cNvPr>
          <p:cNvPicPr preferRelativeResize="0"/>
          <p:nvPr/>
        </p:nvPicPr>
        <p:blipFill>
          <a:blip r:embed="rId2" cstate="print"/>
          <a:stretch>
            <a:fillRect/>
          </a:stretch>
        </p:blipFill>
        <p:spPr>
          <a:xfrm>
            <a:off x="0" y="4572000"/>
            <a:ext cx="12192000" cy="2286000"/>
          </a:xfrm>
          <a:prstGeom prst="rect">
            <a:avLst/>
          </a:prstGeom>
          <a:ln w="12700" cap="flat">
            <a:noFill/>
            <a:miter lim="400000"/>
          </a:ln>
          <a:effectLst/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24BB8DC4-4279-4AAD-9881-74FFE3DA583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1938337"/>
          </a:xfrm>
        </p:spPr>
        <p:txBody>
          <a:bodyPr/>
          <a:lstStyle/>
          <a:p>
            <a:r>
              <a:rPr lang="da-DK" dirty="0"/>
              <a:t>Oliver Lundgaard</a:t>
            </a:r>
            <a:br>
              <a:rPr lang="da-DK" dirty="0"/>
            </a:br>
            <a:r>
              <a:rPr lang="da-DK" dirty="0"/>
              <a:t>Det at være frivillig som ung</a:t>
            </a:r>
          </a:p>
        </p:txBody>
      </p:sp>
      <p:sp>
        <p:nvSpPr>
          <p:cNvPr id="3" name="Undertitel 2">
            <a:extLst>
              <a:ext uri="{FF2B5EF4-FFF2-40B4-BE49-F238E27FC236}">
                <a16:creationId xmlns:a16="http://schemas.microsoft.com/office/drawing/2014/main" id="{6C7D954E-20C5-438A-92B9-6C96093CF46C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4" name="Rectangle 2">
            <a:extLst>
              <a:ext uri="{FF2B5EF4-FFF2-40B4-BE49-F238E27FC236}">
                <a16:creationId xmlns:a16="http://schemas.microsoft.com/office/drawing/2014/main" id="{6B02E5AF-691F-454E-B43C-8C18D518849D}"/>
              </a:ext>
            </a:extLst>
          </p:cNvPr>
          <p:cNvSpPr>
            <a:spLocks noChangeArrowheads="1"/>
          </p:cNvSpPr>
          <p:nvPr/>
        </p:nvSpPr>
        <p:spPr bwMode="auto">
          <a:xfrm>
            <a:off x="9921875" y="38418"/>
            <a:ext cx="2270125" cy="7870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da-DK" altLang="da-DK" sz="2000" b="1" i="0" u="none" strike="noStrike" cap="none" normalizeH="0" baseline="0" dirty="0">
                <a:ln>
                  <a:noFill/>
                </a:ln>
                <a:solidFill>
                  <a:srgbClr val="578C2E"/>
                </a:solidFill>
                <a:effectLst/>
                <a:latin typeface="Helvetica" panose="020B0604020202020204" pitchFamily="34" charset="0"/>
              </a:rPr>
              <a:t>Lokalr</a:t>
            </a:r>
            <a:r>
              <a:rPr kumimoji="0" lang="da-DK" altLang="da-DK" sz="2000" b="1" i="0" u="none" strike="noStrike" cap="none" normalizeH="0" baseline="0" dirty="0">
                <a:ln>
                  <a:noFill/>
                </a:ln>
                <a:solidFill>
                  <a:srgbClr val="578C2E"/>
                </a:solidFill>
                <a:effectLst/>
                <a:latin typeface="Arial Unicode MS" panose="020B0604020202020204" pitchFamily="34" charset="-128"/>
              </a:rPr>
              <a:t>å</a:t>
            </a:r>
            <a:r>
              <a:rPr kumimoji="0" lang="da-DK" altLang="da-DK" sz="2000" b="1" i="0" u="none" strike="noStrike" cap="none" normalizeH="0" baseline="0" dirty="0">
                <a:ln>
                  <a:noFill/>
                </a:ln>
                <a:solidFill>
                  <a:srgbClr val="578C2E"/>
                </a:solidFill>
                <a:effectLst/>
                <a:latin typeface="Helvetica" panose="020B0604020202020204" pitchFamily="34" charset="0"/>
              </a:rPr>
              <a:t>det for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da-DK" altLang="da-DK" sz="2000" b="1" i="0" u="none" strike="noStrike" cap="none" normalizeH="0" baseline="0" dirty="0">
                <a:ln>
                  <a:noFill/>
                </a:ln>
                <a:solidFill>
                  <a:srgbClr val="578C2E"/>
                </a:solidFill>
                <a:effectLst/>
                <a:latin typeface="Helvetica" panose="020B0604020202020204" pitchFamily="34" charset="0"/>
              </a:rPr>
              <a:t>Skibet &amp; Omegn</a:t>
            </a:r>
          </a:p>
        </p:txBody>
      </p:sp>
    </p:spTree>
    <p:extLst>
      <p:ext uri="{BB962C8B-B14F-4D97-AF65-F5344CB8AC3E}">
        <p14:creationId xmlns:p14="http://schemas.microsoft.com/office/powerpoint/2010/main" val="295365933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officeArt object">
            <a:extLst>
              <a:ext uri="{FF2B5EF4-FFF2-40B4-BE49-F238E27FC236}">
                <a16:creationId xmlns:a16="http://schemas.microsoft.com/office/drawing/2014/main" id="{0FA42E5D-F245-47DE-B553-8BFB4C089638}"/>
              </a:ext>
            </a:extLst>
          </p:cNvPr>
          <p:cNvPicPr preferRelativeResize="0"/>
          <p:nvPr/>
        </p:nvPicPr>
        <p:blipFill>
          <a:blip r:embed="rId2" cstate="print"/>
          <a:stretch>
            <a:fillRect/>
          </a:stretch>
        </p:blipFill>
        <p:spPr>
          <a:xfrm>
            <a:off x="0" y="4572000"/>
            <a:ext cx="12192000" cy="2286000"/>
          </a:xfrm>
          <a:prstGeom prst="rect">
            <a:avLst/>
          </a:prstGeom>
          <a:ln w="12700" cap="flat">
            <a:noFill/>
            <a:miter lim="400000"/>
          </a:ln>
          <a:effectLst/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24BB8DC4-4279-4AAD-9881-74FFE3DA583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825501"/>
            <a:ext cx="9144000" cy="863599"/>
          </a:xfrm>
        </p:spPr>
        <p:txBody>
          <a:bodyPr>
            <a:normAutofit/>
          </a:bodyPr>
          <a:lstStyle/>
          <a:p>
            <a:pPr algn="l"/>
            <a:r>
              <a:rPr lang="da-DK" sz="5400" dirty="0"/>
              <a:t>Tak for i dag</a:t>
            </a:r>
          </a:p>
        </p:txBody>
      </p:sp>
      <p:sp>
        <p:nvSpPr>
          <p:cNvPr id="3" name="Undertitel 2">
            <a:extLst>
              <a:ext uri="{FF2B5EF4-FFF2-40B4-BE49-F238E27FC236}">
                <a16:creationId xmlns:a16="http://schemas.microsoft.com/office/drawing/2014/main" id="{6C7D954E-20C5-438A-92B9-6C96093CF46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1689100"/>
            <a:ext cx="9144000" cy="3162300"/>
          </a:xfrm>
        </p:spPr>
        <p:txBody>
          <a:bodyPr>
            <a:normAutofit/>
          </a:bodyPr>
          <a:lstStyle/>
          <a:p>
            <a:pPr algn="l"/>
            <a:endParaRPr lang="da-DK" dirty="0"/>
          </a:p>
          <a:p>
            <a:pPr algn="l"/>
            <a:r>
              <a:rPr lang="da-DK" dirty="0"/>
              <a:t>Tak for jeres tid og input.</a:t>
            </a:r>
          </a:p>
          <a:p>
            <a:pPr algn="l"/>
            <a:endParaRPr lang="da-DK" dirty="0"/>
          </a:p>
          <a:p>
            <a:pPr algn="l"/>
            <a:r>
              <a:rPr lang="da-DK" dirty="0"/>
              <a:t>Husk ideerne kan vi godt få hver især, men udvikling skaber vi sammen!</a:t>
            </a:r>
          </a:p>
          <a:p>
            <a:pPr marL="342900" indent="-342900" algn="l">
              <a:buFontTx/>
              <a:buChar char="-"/>
            </a:pPr>
            <a:endParaRPr lang="da-DK" dirty="0"/>
          </a:p>
          <a:p>
            <a:pPr algn="l"/>
            <a:r>
              <a:rPr lang="da-DK" dirty="0"/>
              <a:t>Forsat god dag.</a:t>
            </a:r>
          </a:p>
        </p:txBody>
      </p:sp>
      <p:sp>
        <p:nvSpPr>
          <p:cNvPr id="4" name="Rectangle 2">
            <a:extLst>
              <a:ext uri="{FF2B5EF4-FFF2-40B4-BE49-F238E27FC236}">
                <a16:creationId xmlns:a16="http://schemas.microsoft.com/office/drawing/2014/main" id="{6B02E5AF-691F-454E-B43C-8C18D518849D}"/>
              </a:ext>
            </a:extLst>
          </p:cNvPr>
          <p:cNvSpPr>
            <a:spLocks noChangeArrowheads="1"/>
          </p:cNvSpPr>
          <p:nvPr/>
        </p:nvSpPr>
        <p:spPr bwMode="auto">
          <a:xfrm>
            <a:off x="9921875" y="38418"/>
            <a:ext cx="2270125" cy="7870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da-DK" altLang="da-DK" sz="2000" b="1" i="0" u="none" strike="noStrike" cap="none" normalizeH="0" baseline="0" dirty="0">
                <a:ln>
                  <a:noFill/>
                </a:ln>
                <a:solidFill>
                  <a:srgbClr val="578C2E"/>
                </a:solidFill>
                <a:effectLst/>
                <a:latin typeface="Helvetica" panose="020B0604020202020204" pitchFamily="34" charset="0"/>
              </a:rPr>
              <a:t>Lokalr</a:t>
            </a:r>
            <a:r>
              <a:rPr kumimoji="0" lang="da-DK" altLang="da-DK" sz="2000" b="1" i="0" u="none" strike="noStrike" cap="none" normalizeH="0" baseline="0" dirty="0">
                <a:ln>
                  <a:noFill/>
                </a:ln>
                <a:solidFill>
                  <a:srgbClr val="578C2E"/>
                </a:solidFill>
                <a:effectLst/>
                <a:latin typeface="Arial Unicode MS" panose="020B0604020202020204" pitchFamily="34" charset="-128"/>
              </a:rPr>
              <a:t>å</a:t>
            </a:r>
            <a:r>
              <a:rPr kumimoji="0" lang="da-DK" altLang="da-DK" sz="2000" b="1" i="0" u="none" strike="noStrike" cap="none" normalizeH="0" baseline="0" dirty="0">
                <a:ln>
                  <a:noFill/>
                </a:ln>
                <a:solidFill>
                  <a:srgbClr val="578C2E"/>
                </a:solidFill>
                <a:effectLst/>
                <a:latin typeface="Helvetica" panose="020B0604020202020204" pitchFamily="34" charset="0"/>
              </a:rPr>
              <a:t>det for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da-DK" altLang="da-DK" sz="2000" b="1" i="0" u="none" strike="noStrike" cap="none" normalizeH="0" baseline="0" dirty="0">
                <a:ln>
                  <a:noFill/>
                </a:ln>
                <a:solidFill>
                  <a:srgbClr val="578C2E"/>
                </a:solidFill>
                <a:effectLst/>
                <a:latin typeface="Helvetica" panose="020B0604020202020204" pitchFamily="34" charset="0"/>
              </a:rPr>
              <a:t>Skibet &amp; Omegn</a:t>
            </a:r>
          </a:p>
        </p:txBody>
      </p:sp>
    </p:spTree>
    <p:extLst>
      <p:ext uri="{BB962C8B-B14F-4D97-AF65-F5344CB8AC3E}">
        <p14:creationId xmlns:p14="http://schemas.microsoft.com/office/powerpoint/2010/main" val="117848340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Kontor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Kontor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Kontor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noFill/>
        <a:ln>
          <a:noFill/>
        </a:ln>
        <a:extLst>
          <a:ext uri="{909E8E84-426E-40DD-AFC4-6F175D3DCCD1}">
            <a14:hiddenFill xmlns:a14="http://schemas.microsoft.com/office/drawing/2010/main">
              <a:solidFill>
                <a:srgbClr val="FFFFFF"/>
              </a:solidFill>
            </a14:hiddenFill>
          </a:ext>
          <a:ext uri="{91240B29-F687-4F45-9708-019B960494DF}">
            <a14:hiddenLine xmlns:a14="http://schemas.microsoft.com/office/drawing/2010/main" w="12700">
              <a:solidFill>
                <a:srgbClr val="000000"/>
              </a:solidFill>
              <a:miter lim="400000"/>
              <a:headEnd/>
              <a:tailEnd/>
            </a14:hiddenLine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sz="2000" b="1" i="0" u="none" strike="noStrike" cap="none" normalizeH="0" baseline="0" dirty="0" smtClean="0">
            <a:ln>
              <a:noFill/>
            </a:ln>
            <a:solidFill>
              <a:srgbClr val="578C2E"/>
            </a:solidFill>
            <a:effectLst/>
            <a:latin typeface="Helvetica" panose="020B0604020202020204" pitchFamily="34" charset="0"/>
          </a:defRPr>
        </a:defPPr>
      </a:lstStyle>
    </a:spDef>
  </a:objectDefaults>
  <a:extraClrSchemeLst/>
  <a:extLst>
    <a:ext uri="{05A4C25C-085E-4340-85A3-A5531E510DB2}">
      <thm15:themeFamily xmlns:thm15="http://schemas.microsoft.com/office/thememl/2012/main" name="Præsentations skabelon" id="{156610B3-8E44-4B9C-A758-49547B61EA62}" vid="{A1A55AEF-1EBE-440D-8754-4E004A61EFBC}"/>
    </a:ext>
  </a:extLst>
</a:theme>
</file>

<file path=ppt/theme/theme2.xml><?xml version="1.0" encoding="utf-8"?>
<a:theme xmlns:a="http://schemas.openxmlformats.org/drawingml/2006/main" name="Office-tema">
  <a:themeElements>
    <a:clrScheme name="Kontor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Kontor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Kontor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Præsentations skabelon</Template>
  <TotalTime>2301</TotalTime>
  <Words>790</Words>
  <Application>Microsoft Office PowerPoint</Application>
  <PresentationFormat>Widescreen</PresentationFormat>
  <Paragraphs>235</Paragraphs>
  <Slides>25</Slides>
  <Notes>3</Notes>
  <HiddenSlides>0</HiddenSlides>
  <MMClips>0</MMClips>
  <ScaleCrop>false</ScaleCrop>
  <HeadingPairs>
    <vt:vector size="6" baseType="variant">
      <vt:variant>
        <vt:lpstr>Benyttede skrifttyper</vt:lpstr>
      </vt:variant>
      <vt:variant>
        <vt:i4>5</vt:i4>
      </vt:variant>
      <vt:variant>
        <vt:lpstr>Tema</vt:lpstr>
      </vt:variant>
      <vt:variant>
        <vt:i4>1</vt:i4>
      </vt:variant>
      <vt:variant>
        <vt:lpstr>Slidetitler</vt:lpstr>
      </vt:variant>
      <vt:variant>
        <vt:i4>25</vt:i4>
      </vt:variant>
    </vt:vector>
  </HeadingPairs>
  <TitlesOfParts>
    <vt:vector size="31" baseType="lpstr">
      <vt:lpstr>Arial</vt:lpstr>
      <vt:lpstr>Arial Unicode MS</vt:lpstr>
      <vt:lpstr>Calibri</vt:lpstr>
      <vt:lpstr>Calibri Light</vt:lpstr>
      <vt:lpstr>Helvetica</vt:lpstr>
      <vt:lpstr>Office-tema</vt:lpstr>
      <vt:lpstr>Et område i god udvikling</vt:lpstr>
      <vt:lpstr>Et område i god udvikling</vt:lpstr>
      <vt:lpstr>Generalforsamling</vt:lpstr>
      <vt:lpstr>Dagsorden jf vedtægterne</vt:lpstr>
      <vt:lpstr>Dagsorden jf vedtægterne</vt:lpstr>
      <vt:lpstr>Dagsorden jf vedtægterne</vt:lpstr>
      <vt:lpstr>Dagsorden jf vedtægterne</vt:lpstr>
      <vt:lpstr>Dagsorden jf vedtægterne</vt:lpstr>
      <vt:lpstr>Dagsorden jf vedtægterne</vt:lpstr>
      <vt:lpstr>Dagsorden jf vedtægterne</vt:lpstr>
      <vt:lpstr>Dagsorden jf vedtægterne – Play Spot</vt:lpstr>
      <vt:lpstr>Dagsorden jf vedtægterne - Åbad</vt:lpstr>
      <vt:lpstr>Dagsorden jf vedtægterne – Nabo go</vt:lpstr>
      <vt:lpstr>Dagsorden jf vedtægterne</vt:lpstr>
      <vt:lpstr>Dagsorden jf vedtægterne</vt:lpstr>
      <vt:lpstr>Dagsorden jf vedtægterne</vt:lpstr>
      <vt:lpstr>Dagsorden jf vedtægterne</vt:lpstr>
      <vt:lpstr>Dagsorden jf vedtægterne</vt:lpstr>
      <vt:lpstr>Dagsorden jf vedtægterne</vt:lpstr>
      <vt:lpstr>Dagsorden jf vedtægterne</vt:lpstr>
      <vt:lpstr>Dagsorden jf vedtægterne</vt:lpstr>
      <vt:lpstr>Dagsorden jf vedtægterne</vt:lpstr>
      <vt:lpstr>Pause</vt:lpstr>
      <vt:lpstr>Oliver Lundgaard Det at være frivillig som ung</vt:lpstr>
      <vt:lpstr>Tak for i dag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PowerPoint-præsentation</dc:title>
  <dc:creator>Keld Rasmussen</dc:creator>
  <cp:lastModifiedBy>Keld Rasmussen</cp:lastModifiedBy>
  <cp:revision>46</cp:revision>
  <dcterms:created xsi:type="dcterms:W3CDTF">2018-02-20T20:12:31Z</dcterms:created>
  <dcterms:modified xsi:type="dcterms:W3CDTF">2020-03-22T08:13:07Z</dcterms:modified>
</cp:coreProperties>
</file>